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27"/>
  </p:notesMasterIdLst>
  <p:sldIdLst>
    <p:sldId id="638" r:id="rId4"/>
    <p:sldId id="639" r:id="rId5"/>
    <p:sldId id="669" r:id="rId6"/>
    <p:sldId id="712" r:id="rId7"/>
    <p:sldId id="726" r:id="rId8"/>
    <p:sldId id="727" r:id="rId9"/>
    <p:sldId id="428" r:id="rId10"/>
    <p:sldId id="572" r:id="rId11"/>
    <p:sldId id="579" r:id="rId12"/>
    <p:sldId id="569" r:id="rId13"/>
    <p:sldId id="570" r:id="rId14"/>
    <p:sldId id="573" r:id="rId15"/>
    <p:sldId id="581" r:id="rId16"/>
    <p:sldId id="725" r:id="rId17"/>
    <p:sldId id="594" r:id="rId18"/>
    <p:sldId id="256" r:id="rId19"/>
    <p:sldId id="272" r:id="rId20"/>
    <p:sldId id="260" r:id="rId21"/>
    <p:sldId id="567" r:id="rId22"/>
    <p:sldId id="568" r:id="rId23"/>
    <p:sldId id="292" r:id="rId24"/>
    <p:sldId id="63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A047"/>
    <a:srgbClr val="1D998B"/>
    <a:srgbClr val="F25B72"/>
    <a:srgbClr val="3A5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47" autoAdjust="0"/>
    <p:restoredTop sz="94660"/>
  </p:normalViewPr>
  <p:slideViewPr>
    <p:cSldViewPr snapToGrid="0">
      <p:cViewPr varScale="1">
        <p:scale>
          <a:sx n="72" d="100"/>
          <a:sy n="72" d="100"/>
        </p:scale>
        <p:origin x="2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2B4DC-ABE3-4E3A-B045-CD999B8936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32BFF4B6-DEE0-4915-BF6E-AD24222BCE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Example Questions</a:t>
          </a:r>
        </a:p>
      </dgm:t>
    </dgm:pt>
    <dgm:pt modelId="{20C5CD69-99AA-4653-9DD6-7895EF3A7936}" type="parTrans" cxnId="{A0524239-F5CB-41D0-B229-2CB5AE5C7496}">
      <dgm:prSet/>
      <dgm:spPr/>
      <dgm:t>
        <a:bodyPr/>
        <a:lstStyle/>
        <a:p>
          <a:endParaRPr lang="en-US" sz="2400"/>
        </a:p>
      </dgm:t>
    </dgm:pt>
    <dgm:pt modelId="{431B48FE-2330-42A3-B630-B85FA3FBC3D3}" type="sibTrans" cxnId="{A0524239-F5CB-41D0-B229-2CB5AE5C7496}">
      <dgm:prSet/>
      <dgm:spPr/>
      <dgm:t>
        <a:bodyPr/>
        <a:lstStyle/>
        <a:p>
          <a:endParaRPr lang="en-US" sz="2400"/>
        </a:p>
      </dgm:t>
    </dgm:pt>
    <dgm:pt modelId="{11B51B57-FAE0-4228-8956-B93A2E59F9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Maths Starter</a:t>
          </a:r>
        </a:p>
      </dgm:t>
    </dgm:pt>
    <dgm:pt modelId="{8AF7320D-0CAB-4463-9DC6-C01B4AE036AB}" type="parTrans" cxnId="{6512769D-AE3E-409E-BF7A-AD228529A236}">
      <dgm:prSet/>
      <dgm:spPr/>
      <dgm:t>
        <a:bodyPr/>
        <a:lstStyle/>
        <a:p>
          <a:endParaRPr lang="en-GB"/>
        </a:p>
      </dgm:t>
    </dgm:pt>
    <dgm:pt modelId="{F964A835-4166-4D70-A528-C70FCBF7F15C}" type="sibTrans" cxnId="{6512769D-AE3E-409E-BF7A-AD228529A236}">
      <dgm:prSet/>
      <dgm:spPr/>
      <dgm:t>
        <a:bodyPr/>
        <a:lstStyle/>
        <a:p>
          <a:endParaRPr lang="en-GB"/>
        </a:p>
      </dgm:t>
    </dgm:pt>
    <dgm:pt modelId="{3901454E-2525-4A4D-BF2D-4994D770D9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Volume &amp; Surface Area</a:t>
          </a:r>
        </a:p>
      </dgm:t>
    </dgm:pt>
    <dgm:pt modelId="{8D2745E8-834E-4FCC-A7BA-05D8F796E9DA}" type="parTrans" cxnId="{31E14BD1-78F4-4D2D-8A63-775DCF283FD2}">
      <dgm:prSet/>
      <dgm:spPr/>
      <dgm:t>
        <a:bodyPr/>
        <a:lstStyle/>
        <a:p>
          <a:endParaRPr lang="en-GB"/>
        </a:p>
      </dgm:t>
    </dgm:pt>
    <dgm:pt modelId="{D2A168B5-AD2F-4677-8BAB-B001D5D8E1A3}" type="sibTrans" cxnId="{31E14BD1-78F4-4D2D-8A63-775DCF283FD2}">
      <dgm:prSet/>
      <dgm:spPr/>
      <dgm:t>
        <a:bodyPr/>
        <a:lstStyle/>
        <a:p>
          <a:endParaRPr lang="en-GB"/>
        </a:p>
      </dgm:t>
    </dgm:pt>
    <dgm:pt modelId="{4DA98BE6-66AC-41B3-B57B-3ED379CAB5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NVR – Codes</a:t>
          </a:r>
        </a:p>
      </dgm:t>
    </dgm:pt>
    <dgm:pt modelId="{13A69F82-14F3-4AE9-9B4E-68C62FCA6638}" type="parTrans" cxnId="{A7FDCCF0-4FA3-45D9-9CB3-4E6F9101C06F}">
      <dgm:prSet/>
      <dgm:spPr/>
      <dgm:t>
        <a:bodyPr/>
        <a:lstStyle/>
        <a:p>
          <a:endParaRPr lang="en-GB"/>
        </a:p>
      </dgm:t>
    </dgm:pt>
    <dgm:pt modelId="{8C0D4024-6ED3-41B5-A54B-D60502673B26}" type="sibTrans" cxnId="{A7FDCCF0-4FA3-45D9-9CB3-4E6F9101C06F}">
      <dgm:prSet/>
      <dgm:spPr/>
      <dgm:t>
        <a:bodyPr/>
        <a:lstStyle/>
        <a:p>
          <a:endParaRPr lang="en-GB"/>
        </a:p>
      </dgm:t>
    </dgm:pt>
    <dgm:pt modelId="{6BCFCDFF-8B05-4ADA-B013-ACE5D00555AD}" type="pres">
      <dgm:prSet presAssocID="{3DC2B4DC-ABE3-4E3A-B045-CD999B8936DD}" presName="root" presStyleCnt="0">
        <dgm:presLayoutVars>
          <dgm:dir/>
          <dgm:resizeHandles val="exact"/>
        </dgm:presLayoutVars>
      </dgm:prSet>
      <dgm:spPr/>
    </dgm:pt>
    <dgm:pt modelId="{0EAEEA40-DBB1-44A3-AB27-37C890DCD2A2}" type="pres">
      <dgm:prSet presAssocID="{11B51B57-FAE0-4228-8956-B93A2E59F9E3}" presName="compNode" presStyleCnt="0"/>
      <dgm:spPr/>
    </dgm:pt>
    <dgm:pt modelId="{9AB2884A-8EB4-4B29-924F-A7BEB8779BB8}" type="pres">
      <dgm:prSet presAssocID="{11B51B57-FAE0-4228-8956-B93A2E59F9E3}" presName="bgRect" presStyleLbl="bgShp" presStyleIdx="0" presStyleCnt="4"/>
      <dgm:spPr/>
    </dgm:pt>
    <dgm:pt modelId="{E8799F04-2E0D-43AB-AB89-B474969F4357}" type="pres">
      <dgm:prSet presAssocID="{11B51B57-FAE0-4228-8956-B93A2E59F9E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E4A8A7A3-3C80-454A-914C-ADA3E63754BF}" type="pres">
      <dgm:prSet presAssocID="{11B51B57-FAE0-4228-8956-B93A2E59F9E3}" presName="spaceRect" presStyleCnt="0"/>
      <dgm:spPr/>
    </dgm:pt>
    <dgm:pt modelId="{880EF1AE-81FE-4DA8-9930-BCB8A1CC7F44}" type="pres">
      <dgm:prSet presAssocID="{11B51B57-FAE0-4228-8956-B93A2E59F9E3}" presName="parTx" presStyleLbl="revTx" presStyleIdx="0" presStyleCnt="4">
        <dgm:presLayoutVars>
          <dgm:chMax val="0"/>
          <dgm:chPref val="0"/>
        </dgm:presLayoutVars>
      </dgm:prSet>
      <dgm:spPr/>
    </dgm:pt>
    <dgm:pt modelId="{F4CCEFC2-31CA-4D90-950F-62C4EC3E896F}" type="pres">
      <dgm:prSet presAssocID="{F964A835-4166-4D70-A528-C70FCBF7F15C}" presName="sibTrans" presStyleCnt="0"/>
      <dgm:spPr/>
    </dgm:pt>
    <dgm:pt modelId="{7B42ADD9-95F5-4FA4-89DF-CBD4F40F22CE}" type="pres">
      <dgm:prSet presAssocID="{4DA98BE6-66AC-41B3-B57B-3ED379CAB5A9}" presName="compNode" presStyleCnt="0"/>
      <dgm:spPr/>
    </dgm:pt>
    <dgm:pt modelId="{9950988C-7406-4190-8BF9-56C8E02513D1}" type="pres">
      <dgm:prSet presAssocID="{4DA98BE6-66AC-41B3-B57B-3ED379CAB5A9}" presName="bgRect" presStyleLbl="bgShp" presStyleIdx="1" presStyleCnt="4"/>
      <dgm:spPr/>
    </dgm:pt>
    <dgm:pt modelId="{8D15CDF6-B4EC-4751-8122-FDF172D0F013}" type="pres">
      <dgm:prSet presAssocID="{4DA98BE6-66AC-41B3-B57B-3ED379CAB5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erture with solid fill"/>
        </a:ext>
      </dgm:extLst>
    </dgm:pt>
    <dgm:pt modelId="{FE3AA12D-E8E4-4087-AECD-AE3C701655C8}" type="pres">
      <dgm:prSet presAssocID="{4DA98BE6-66AC-41B3-B57B-3ED379CAB5A9}" presName="spaceRect" presStyleCnt="0"/>
      <dgm:spPr/>
    </dgm:pt>
    <dgm:pt modelId="{EFAFA911-DFDB-45C7-861A-07B6987DCB7D}" type="pres">
      <dgm:prSet presAssocID="{4DA98BE6-66AC-41B3-B57B-3ED379CAB5A9}" presName="parTx" presStyleLbl="revTx" presStyleIdx="1" presStyleCnt="4">
        <dgm:presLayoutVars>
          <dgm:chMax val="0"/>
          <dgm:chPref val="0"/>
        </dgm:presLayoutVars>
      </dgm:prSet>
      <dgm:spPr/>
    </dgm:pt>
    <dgm:pt modelId="{CD91EEBC-3740-490F-AF4A-4D6C4BABE34C}" type="pres">
      <dgm:prSet presAssocID="{8C0D4024-6ED3-41B5-A54B-D60502673B26}" presName="sibTrans" presStyleCnt="0"/>
      <dgm:spPr/>
    </dgm:pt>
    <dgm:pt modelId="{D25AE1E2-EB0D-4EA5-ABAE-A5EFEC462F65}" type="pres">
      <dgm:prSet presAssocID="{3901454E-2525-4A4D-BF2D-4994D770D9FE}" presName="compNode" presStyleCnt="0"/>
      <dgm:spPr/>
    </dgm:pt>
    <dgm:pt modelId="{E30934CA-6CD1-464B-8B7F-0FFB42A5CFF8}" type="pres">
      <dgm:prSet presAssocID="{3901454E-2525-4A4D-BF2D-4994D770D9FE}" presName="bgRect" presStyleLbl="bgShp" presStyleIdx="2" presStyleCnt="4" custLinFactNeighborX="-1034" custLinFactNeighborY="-7641"/>
      <dgm:spPr/>
    </dgm:pt>
    <dgm:pt modelId="{B681F419-01F9-463D-80DF-EAA7C26EC01C}" type="pres">
      <dgm:prSet presAssocID="{3901454E-2525-4A4D-BF2D-4994D770D9F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yramid Shape with solid fill"/>
        </a:ext>
      </dgm:extLst>
    </dgm:pt>
    <dgm:pt modelId="{C62C6184-8590-48ED-B1E1-FF776F6AA984}" type="pres">
      <dgm:prSet presAssocID="{3901454E-2525-4A4D-BF2D-4994D770D9FE}" presName="spaceRect" presStyleCnt="0"/>
      <dgm:spPr/>
    </dgm:pt>
    <dgm:pt modelId="{E1A88686-16BA-43A9-8421-201D15FD50D3}" type="pres">
      <dgm:prSet presAssocID="{3901454E-2525-4A4D-BF2D-4994D770D9FE}" presName="parTx" presStyleLbl="revTx" presStyleIdx="2" presStyleCnt="4">
        <dgm:presLayoutVars>
          <dgm:chMax val="0"/>
          <dgm:chPref val="0"/>
        </dgm:presLayoutVars>
      </dgm:prSet>
      <dgm:spPr/>
    </dgm:pt>
    <dgm:pt modelId="{6FE7C3E6-3D3E-4653-8D3D-3815D0769C07}" type="pres">
      <dgm:prSet presAssocID="{D2A168B5-AD2F-4677-8BAB-B001D5D8E1A3}" presName="sibTrans" presStyleCnt="0"/>
      <dgm:spPr/>
    </dgm:pt>
    <dgm:pt modelId="{4553C14D-E3E6-49AB-8F74-05B2A8F48FFA}" type="pres">
      <dgm:prSet presAssocID="{32BFF4B6-DEE0-4915-BF6E-AD24222BCE2C}" presName="compNode" presStyleCnt="0"/>
      <dgm:spPr/>
    </dgm:pt>
    <dgm:pt modelId="{06A72C90-62EB-4E72-B678-1BF7B9D8ADB4}" type="pres">
      <dgm:prSet presAssocID="{32BFF4B6-DEE0-4915-BF6E-AD24222BCE2C}" presName="bgRect" presStyleLbl="bgShp" presStyleIdx="3" presStyleCnt="4" custLinFactNeighborX="-1034" custLinFactNeighborY="197"/>
      <dgm:spPr/>
    </dgm:pt>
    <dgm:pt modelId="{839266CB-B9C8-4128-858B-88D72F33D5EE}" type="pres">
      <dgm:prSet presAssocID="{32BFF4B6-DEE0-4915-BF6E-AD24222BCE2C}" presName="iconRect" presStyleLbl="node1" presStyleIdx="3" presStyleCnt="4" custLinFactNeighborX="-6452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Question Mark with solid fill"/>
        </a:ext>
      </dgm:extLst>
    </dgm:pt>
    <dgm:pt modelId="{8C225194-2096-46DB-8DD6-B9EB11201327}" type="pres">
      <dgm:prSet presAssocID="{32BFF4B6-DEE0-4915-BF6E-AD24222BCE2C}" presName="spaceRect" presStyleCnt="0"/>
      <dgm:spPr/>
    </dgm:pt>
    <dgm:pt modelId="{FD8C4D4A-48CB-4976-8B93-CDF06D42F74C}" type="pres">
      <dgm:prSet presAssocID="{32BFF4B6-DEE0-4915-BF6E-AD24222BCE2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D974226-291D-45A3-92A6-BDA15B6F6A8F}" type="presOf" srcId="{3DC2B4DC-ABE3-4E3A-B045-CD999B8936DD}" destId="{6BCFCDFF-8B05-4ADA-B013-ACE5D00555AD}" srcOrd="0" destOrd="0" presId="urn:microsoft.com/office/officeart/2018/2/layout/IconVerticalSolidList"/>
    <dgm:cxn modelId="{A0524239-F5CB-41D0-B229-2CB5AE5C7496}" srcId="{3DC2B4DC-ABE3-4E3A-B045-CD999B8936DD}" destId="{32BFF4B6-DEE0-4915-BF6E-AD24222BCE2C}" srcOrd="3" destOrd="0" parTransId="{20C5CD69-99AA-4653-9DD6-7895EF3A7936}" sibTransId="{431B48FE-2330-42A3-B630-B85FA3FBC3D3}"/>
    <dgm:cxn modelId="{1F0C6688-00AD-404A-B8B1-335649DB6C1B}" type="presOf" srcId="{32BFF4B6-DEE0-4915-BF6E-AD24222BCE2C}" destId="{FD8C4D4A-48CB-4976-8B93-CDF06D42F74C}" srcOrd="0" destOrd="0" presId="urn:microsoft.com/office/officeart/2018/2/layout/IconVerticalSolidList"/>
    <dgm:cxn modelId="{6512769D-AE3E-409E-BF7A-AD228529A236}" srcId="{3DC2B4DC-ABE3-4E3A-B045-CD999B8936DD}" destId="{11B51B57-FAE0-4228-8956-B93A2E59F9E3}" srcOrd="0" destOrd="0" parTransId="{8AF7320D-0CAB-4463-9DC6-C01B4AE036AB}" sibTransId="{F964A835-4166-4D70-A528-C70FCBF7F15C}"/>
    <dgm:cxn modelId="{C38D38AE-18DC-4DA4-80C3-E59A9504C3B9}" type="presOf" srcId="{3901454E-2525-4A4D-BF2D-4994D770D9FE}" destId="{E1A88686-16BA-43A9-8421-201D15FD50D3}" srcOrd="0" destOrd="0" presId="urn:microsoft.com/office/officeart/2018/2/layout/IconVerticalSolidList"/>
    <dgm:cxn modelId="{5A2D9FC2-C44D-4733-8951-4E01AEC9118D}" type="presOf" srcId="{11B51B57-FAE0-4228-8956-B93A2E59F9E3}" destId="{880EF1AE-81FE-4DA8-9930-BCB8A1CC7F44}" srcOrd="0" destOrd="0" presId="urn:microsoft.com/office/officeart/2018/2/layout/IconVerticalSolidList"/>
    <dgm:cxn modelId="{31E14BD1-78F4-4D2D-8A63-775DCF283FD2}" srcId="{3DC2B4DC-ABE3-4E3A-B045-CD999B8936DD}" destId="{3901454E-2525-4A4D-BF2D-4994D770D9FE}" srcOrd="2" destOrd="0" parTransId="{8D2745E8-834E-4FCC-A7BA-05D8F796E9DA}" sibTransId="{D2A168B5-AD2F-4677-8BAB-B001D5D8E1A3}"/>
    <dgm:cxn modelId="{D73AFBDC-A938-4AAD-8445-05DA28D48FCD}" type="presOf" srcId="{4DA98BE6-66AC-41B3-B57B-3ED379CAB5A9}" destId="{EFAFA911-DFDB-45C7-861A-07B6987DCB7D}" srcOrd="0" destOrd="0" presId="urn:microsoft.com/office/officeart/2018/2/layout/IconVerticalSolidList"/>
    <dgm:cxn modelId="{A7FDCCF0-4FA3-45D9-9CB3-4E6F9101C06F}" srcId="{3DC2B4DC-ABE3-4E3A-B045-CD999B8936DD}" destId="{4DA98BE6-66AC-41B3-B57B-3ED379CAB5A9}" srcOrd="1" destOrd="0" parTransId="{13A69F82-14F3-4AE9-9B4E-68C62FCA6638}" sibTransId="{8C0D4024-6ED3-41B5-A54B-D60502673B26}"/>
    <dgm:cxn modelId="{41578099-75D9-42ED-A69D-234AE482560F}" type="presParOf" srcId="{6BCFCDFF-8B05-4ADA-B013-ACE5D00555AD}" destId="{0EAEEA40-DBB1-44A3-AB27-37C890DCD2A2}" srcOrd="0" destOrd="0" presId="urn:microsoft.com/office/officeart/2018/2/layout/IconVerticalSolidList"/>
    <dgm:cxn modelId="{7057B3FF-2174-4FB9-9473-966F8E1CAAFD}" type="presParOf" srcId="{0EAEEA40-DBB1-44A3-AB27-37C890DCD2A2}" destId="{9AB2884A-8EB4-4B29-924F-A7BEB8779BB8}" srcOrd="0" destOrd="0" presId="urn:microsoft.com/office/officeart/2018/2/layout/IconVerticalSolidList"/>
    <dgm:cxn modelId="{8CD7D636-0C84-4A42-89FD-D1C3ED104B81}" type="presParOf" srcId="{0EAEEA40-DBB1-44A3-AB27-37C890DCD2A2}" destId="{E8799F04-2E0D-43AB-AB89-B474969F4357}" srcOrd="1" destOrd="0" presId="urn:microsoft.com/office/officeart/2018/2/layout/IconVerticalSolidList"/>
    <dgm:cxn modelId="{B9C542C9-D0F5-4899-B757-EC7C5B99EC5E}" type="presParOf" srcId="{0EAEEA40-DBB1-44A3-AB27-37C890DCD2A2}" destId="{E4A8A7A3-3C80-454A-914C-ADA3E63754BF}" srcOrd="2" destOrd="0" presId="urn:microsoft.com/office/officeart/2018/2/layout/IconVerticalSolidList"/>
    <dgm:cxn modelId="{EEA67C3A-DC15-460D-B409-142E6D79E648}" type="presParOf" srcId="{0EAEEA40-DBB1-44A3-AB27-37C890DCD2A2}" destId="{880EF1AE-81FE-4DA8-9930-BCB8A1CC7F44}" srcOrd="3" destOrd="0" presId="urn:microsoft.com/office/officeart/2018/2/layout/IconVerticalSolidList"/>
    <dgm:cxn modelId="{BE48F940-ED72-4AFC-A032-4C44CA21ACB3}" type="presParOf" srcId="{6BCFCDFF-8B05-4ADA-B013-ACE5D00555AD}" destId="{F4CCEFC2-31CA-4D90-950F-62C4EC3E896F}" srcOrd="1" destOrd="0" presId="urn:microsoft.com/office/officeart/2018/2/layout/IconVerticalSolidList"/>
    <dgm:cxn modelId="{54F60A83-BD14-4897-9B42-1D90517B4217}" type="presParOf" srcId="{6BCFCDFF-8B05-4ADA-B013-ACE5D00555AD}" destId="{7B42ADD9-95F5-4FA4-89DF-CBD4F40F22CE}" srcOrd="2" destOrd="0" presId="urn:microsoft.com/office/officeart/2018/2/layout/IconVerticalSolidList"/>
    <dgm:cxn modelId="{4C58BC3E-B090-403F-9880-0F5C71917E22}" type="presParOf" srcId="{7B42ADD9-95F5-4FA4-89DF-CBD4F40F22CE}" destId="{9950988C-7406-4190-8BF9-56C8E02513D1}" srcOrd="0" destOrd="0" presId="urn:microsoft.com/office/officeart/2018/2/layout/IconVerticalSolidList"/>
    <dgm:cxn modelId="{24A7D999-07E1-43EF-9AC2-93403E7D69F7}" type="presParOf" srcId="{7B42ADD9-95F5-4FA4-89DF-CBD4F40F22CE}" destId="{8D15CDF6-B4EC-4751-8122-FDF172D0F013}" srcOrd="1" destOrd="0" presId="urn:microsoft.com/office/officeart/2018/2/layout/IconVerticalSolidList"/>
    <dgm:cxn modelId="{1EE1FAFD-FB21-47B9-9490-2EBB4570A327}" type="presParOf" srcId="{7B42ADD9-95F5-4FA4-89DF-CBD4F40F22CE}" destId="{FE3AA12D-E8E4-4087-AECD-AE3C701655C8}" srcOrd="2" destOrd="0" presId="urn:microsoft.com/office/officeart/2018/2/layout/IconVerticalSolidList"/>
    <dgm:cxn modelId="{6692C131-F9CB-411F-AD92-EBBA73AF8C93}" type="presParOf" srcId="{7B42ADD9-95F5-4FA4-89DF-CBD4F40F22CE}" destId="{EFAFA911-DFDB-45C7-861A-07B6987DCB7D}" srcOrd="3" destOrd="0" presId="urn:microsoft.com/office/officeart/2018/2/layout/IconVerticalSolidList"/>
    <dgm:cxn modelId="{627ED3C9-9F79-4F5C-948D-CF1B293E3A40}" type="presParOf" srcId="{6BCFCDFF-8B05-4ADA-B013-ACE5D00555AD}" destId="{CD91EEBC-3740-490F-AF4A-4D6C4BABE34C}" srcOrd="3" destOrd="0" presId="urn:microsoft.com/office/officeart/2018/2/layout/IconVerticalSolidList"/>
    <dgm:cxn modelId="{EE832A7F-7005-483C-9BEC-BA1EEDC645DE}" type="presParOf" srcId="{6BCFCDFF-8B05-4ADA-B013-ACE5D00555AD}" destId="{D25AE1E2-EB0D-4EA5-ABAE-A5EFEC462F65}" srcOrd="4" destOrd="0" presId="urn:microsoft.com/office/officeart/2018/2/layout/IconVerticalSolidList"/>
    <dgm:cxn modelId="{0148910E-B40D-4540-9125-8FEAF870E4A6}" type="presParOf" srcId="{D25AE1E2-EB0D-4EA5-ABAE-A5EFEC462F65}" destId="{E30934CA-6CD1-464B-8B7F-0FFB42A5CFF8}" srcOrd="0" destOrd="0" presId="urn:microsoft.com/office/officeart/2018/2/layout/IconVerticalSolidList"/>
    <dgm:cxn modelId="{9445A002-31EB-4868-9ADE-9C73A9FBAF7F}" type="presParOf" srcId="{D25AE1E2-EB0D-4EA5-ABAE-A5EFEC462F65}" destId="{B681F419-01F9-463D-80DF-EAA7C26EC01C}" srcOrd="1" destOrd="0" presId="urn:microsoft.com/office/officeart/2018/2/layout/IconVerticalSolidList"/>
    <dgm:cxn modelId="{F6DD6ED7-1B79-455F-9F3F-2979349E4BD4}" type="presParOf" srcId="{D25AE1E2-EB0D-4EA5-ABAE-A5EFEC462F65}" destId="{C62C6184-8590-48ED-B1E1-FF776F6AA984}" srcOrd="2" destOrd="0" presId="urn:microsoft.com/office/officeart/2018/2/layout/IconVerticalSolidList"/>
    <dgm:cxn modelId="{B1D4B51C-CBC1-4160-A77A-EC1359AD56FB}" type="presParOf" srcId="{D25AE1E2-EB0D-4EA5-ABAE-A5EFEC462F65}" destId="{E1A88686-16BA-43A9-8421-201D15FD50D3}" srcOrd="3" destOrd="0" presId="urn:microsoft.com/office/officeart/2018/2/layout/IconVerticalSolidList"/>
    <dgm:cxn modelId="{5832322B-FEE8-4621-B709-B76586FC85CA}" type="presParOf" srcId="{6BCFCDFF-8B05-4ADA-B013-ACE5D00555AD}" destId="{6FE7C3E6-3D3E-4653-8D3D-3815D0769C07}" srcOrd="5" destOrd="0" presId="urn:microsoft.com/office/officeart/2018/2/layout/IconVerticalSolidList"/>
    <dgm:cxn modelId="{BD656467-7736-4AD0-A2C1-6E042969788C}" type="presParOf" srcId="{6BCFCDFF-8B05-4ADA-B013-ACE5D00555AD}" destId="{4553C14D-E3E6-49AB-8F74-05B2A8F48FFA}" srcOrd="6" destOrd="0" presId="urn:microsoft.com/office/officeart/2018/2/layout/IconVerticalSolidList"/>
    <dgm:cxn modelId="{3FA36B2B-9AF6-42E2-8DBB-17F1C9127A0E}" type="presParOf" srcId="{4553C14D-E3E6-49AB-8F74-05B2A8F48FFA}" destId="{06A72C90-62EB-4E72-B678-1BF7B9D8ADB4}" srcOrd="0" destOrd="0" presId="urn:microsoft.com/office/officeart/2018/2/layout/IconVerticalSolidList"/>
    <dgm:cxn modelId="{BE34F9C7-85CC-4E55-8A53-E28683AB3D45}" type="presParOf" srcId="{4553C14D-E3E6-49AB-8F74-05B2A8F48FFA}" destId="{839266CB-B9C8-4128-858B-88D72F33D5EE}" srcOrd="1" destOrd="0" presId="urn:microsoft.com/office/officeart/2018/2/layout/IconVerticalSolidList"/>
    <dgm:cxn modelId="{E7E59389-827C-41A4-AC2D-12744CFF5B24}" type="presParOf" srcId="{4553C14D-E3E6-49AB-8F74-05B2A8F48FFA}" destId="{8C225194-2096-46DB-8DD6-B9EB11201327}" srcOrd="2" destOrd="0" presId="urn:microsoft.com/office/officeart/2018/2/layout/IconVerticalSolidList"/>
    <dgm:cxn modelId="{CB6B477D-D40E-413E-937B-87E1175D1C57}" type="presParOf" srcId="{4553C14D-E3E6-49AB-8F74-05B2A8F48FFA}" destId="{FD8C4D4A-48CB-4976-8B93-CDF06D42F7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DC189-C243-4A67-81BF-31B6BC2AF75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11F04F-6D47-407D-8E99-FE6323A6D3A5}">
      <dgm:prSet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Volume is the amount of space a 3D shape takes up.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29E7FA-DBC9-4921-B545-263B774ED842}" type="parTrans" cxnId="{ADF102FA-8A8E-4BFA-B245-43515A994D7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DB7533-E6DF-4DE2-9B26-109669986CB8}" type="sibTrans" cxnId="{ADF102FA-8A8E-4BFA-B245-43515A994D7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88B397-DAE6-464A-BF39-07A668EBD67F}">
      <dgm:prSet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A cubic cm block takes up 1 cubic cm. This is written as 1 cm³.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0150E2-AE76-4219-98DB-B7861D9DD9CD}" type="parTrans" cxnId="{4F4ED91B-480B-486C-8870-3C85AFBDCBD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4E8472-A100-4FB5-90A3-2DECF5A73388}" type="sibTrans" cxnId="{4F4ED91B-480B-486C-8870-3C85AFBDCBD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78D83A-335F-46F5-B3A5-00953E5BF19B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You can work out the volume of a shape by multiplying height × width × depth.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C31A12-C933-4C5F-8147-D0EC7AFCEAE7}" type="parTrans" cxnId="{4CCA548D-5446-4A5C-B7B6-D402AF42DAF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03C602-E29B-4F0C-8683-9BE0FA79898C}" type="sibTrans" cxnId="{4CCA548D-5446-4A5C-B7B6-D402AF42DAF6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F0ECF0-7B94-420F-B306-F70EB417D90B}" type="pres">
      <dgm:prSet presAssocID="{9A6DC189-C243-4A67-81BF-31B6BC2AF750}" presName="vert0" presStyleCnt="0">
        <dgm:presLayoutVars>
          <dgm:dir/>
          <dgm:animOne val="branch"/>
          <dgm:animLvl val="lvl"/>
        </dgm:presLayoutVars>
      </dgm:prSet>
      <dgm:spPr/>
    </dgm:pt>
    <dgm:pt modelId="{385480DD-87AB-4EC3-B77F-E6376E04BC5D}" type="pres">
      <dgm:prSet presAssocID="{5811F04F-6D47-407D-8E99-FE6323A6D3A5}" presName="thickLine" presStyleLbl="alignNode1" presStyleIdx="0" presStyleCnt="3"/>
      <dgm:spPr/>
    </dgm:pt>
    <dgm:pt modelId="{E406C083-C26E-40DE-972A-72E589CF030E}" type="pres">
      <dgm:prSet presAssocID="{5811F04F-6D47-407D-8E99-FE6323A6D3A5}" presName="horz1" presStyleCnt="0"/>
      <dgm:spPr/>
    </dgm:pt>
    <dgm:pt modelId="{38040094-9980-4621-9A16-78A8C5564220}" type="pres">
      <dgm:prSet presAssocID="{5811F04F-6D47-407D-8E99-FE6323A6D3A5}" presName="tx1" presStyleLbl="revTx" presStyleIdx="0" presStyleCnt="3"/>
      <dgm:spPr/>
    </dgm:pt>
    <dgm:pt modelId="{E87F33B3-8578-46C2-A899-7752F52D5CA7}" type="pres">
      <dgm:prSet presAssocID="{5811F04F-6D47-407D-8E99-FE6323A6D3A5}" presName="vert1" presStyleCnt="0"/>
      <dgm:spPr/>
    </dgm:pt>
    <dgm:pt modelId="{2ED63EB3-9EEB-4780-81D9-1F086973BED7}" type="pres">
      <dgm:prSet presAssocID="{3588B397-DAE6-464A-BF39-07A668EBD67F}" presName="thickLine" presStyleLbl="alignNode1" presStyleIdx="1" presStyleCnt="3"/>
      <dgm:spPr/>
    </dgm:pt>
    <dgm:pt modelId="{CF76E786-7429-4B6C-A1DA-7D8147E3F579}" type="pres">
      <dgm:prSet presAssocID="{3588B397-DAE6-464A-BF39-07A668EBD67F}" presName="horz1" presStyleCnt="0"/>
      <dgm:spPr/>
    </dgm:pt>
    <dgm:pt modelId="{13C291C4-5D3F-4C20-AC77-5EBBD0C332D5}" type="pres">
      <dgm:prSet presAssocID="{3588B397-DAE6-464A-BF39-07A668EBD67F}" presName="tx1" presStyleLbl="revTx" presStyleIdx="1" presStyleCnt="3"/>
      <dgm:spPr/>
    </dgm:pt>
    <dgm:pt modelId="{4794DAC7-2F3C-4C62-8A94-46A739D49F8D}" type="pres">
      <dgm:prSet presAssocID="{3588B397-DAE6-464A-BF39-07A668EBD67F}" presName="vert1" presStyleCnt="0"/>
      <dgm:spPr/>
    </dgm:pt>
    <dgm:pt modelId="{A80D9F18-31CC-4DBC-9468-5B646C91B390}" type="pres">
      <dgm:prSet presAssocID="{7878D83A-335F-46F5-B3A5-00953E5BF19B}" presName="thickLine" presStyleLbl="alignNode1" presStyleIdx="2" presStyleCnt="3"/>
      <dgm:spPr/>
    </dgm:pt>
    <dgm:pt modelId="{FC596335-99DF-41CB-980C-29B0FB600F67}" type="pres">
      <dgm:prSet presAssocID="{7878D83A-335F-46F5-B3A5-00953E5BF19B}" presName="horz1" presStyleCnt="0"/>
      <dgm:spPr/>
    </dgm:pt>
    <dgm:pt modelId="{4E0337FC-2721-4CE5-BBB2-E6A16484677B}" type="pres">
      <dgm:prSet presAssocID="{7878D83A-335F-46F5-B3A5-00953E5BF19B}" presName="tx1" presStyleLbl="revTx" presStyleIdx="2" presStyleCnt="3"/>
      <dgm:spPr/>
    </dgm:pt>
    <dgm:pt modelId="{35F5F769-56B3-415D-881F-FD3540855D14}" type="pres">
      <dgm:prSet presAssocID="{7878D83A-335F-46F5-B3A5-00953E5BF19B}" presName="vert1" presStyleCnt="0"/>
      <dgm:spPr/>
    </dgm:pt>
  </dgm:ptLst>
  <dgm:cxnLst>
    <dgm:cxn modelId="{69C96213-0F0A-443A-B7BF-A071E8642666}" type="presOf" srcId="{9A6DC189-C243-4A67-81BF-31B6BC2AF750}" destId="{78F0ECF0-7B94-420F-B306-F70EB417D90B}" srcOrd="0" destOrd="0" presId="urn:microsoft.com/office/officeart/2008/layout/LinedList"/>
    <dgm:cxn modelId="{4F4ED91B-480B-486C-8870-3C85AFBDCBD2}" srcId="{9A6DC189-C243-4A67-81BF-31B6BC2AF750}" destId="{3588B397-DAE6-464A-BF39-07A668EBD67F}" srcOrd="1" destOrd="0" parTransId="{DD0150E2-AE76-4219-98DB-B7861D9DD9CD}" sibTransId="{174E8472-A100-4FB5-90A3-2DECF5A73388}"/>
    <dgm:cxn modelId="{5CC7092A-B9F0-4152-A557-34824BDB4D8E}" type="presOf" srcId="{5811F04F-6D47-407D-8E99-FE6323A6D3A5}" destId="{38040094-9980-4621-9A16-78A8C5564220}" srcOrd="0" destOrd="0" presId="urn:microsoft.com/office/officeart/2008/layout/LinedList"/>
    <dgm:cxn modelId="{56C0BE63-75BB-4012-80D5-D02547B9B967}" type="presOf" srcId="{7878D83A-335F-46F5-B3A5-00953E5BF19B}" destId="{4E0337FC-2721-4CE5-BBB2-E6A16484677B}" srcOrd="0" destOrd="0" presId="urn:microsoft.com/office/officeart/2008/layout/LinedList"/>
    <dgm:cxn modelId="{4CCA548D-5446-4A5C-B7B6-D402AF42DAF6}" srcId="{9A6DC189-C243-4A67-81BF-31B6BC2AF750}" destId="{7878D83A-335F-46F5-B3A5-00953E5BF19B}" srcOrd="2" destOrd="0" parTransId="{BEC31A12-C933-4C5F-8147-D0EC7AFCEAE7}" sibTransId="{6E03C602-E29B-4F0C-8683-9BE0FA79898C}"/>
    <dgm:cxn modelId="{22D8D9A9-C125-49B0-B7E7-25B01C8AF51C}" type="presOf" srcId="{3588B397-DAE6-464A-BF39-07A668EBD67F}" destId="{13C291C4-5D3F-4C20-AC77-5EBBD0C332D5}" srcOrd="0" destOrd="0" presId="urn:microsoft.com/office/officeart/2008/layout/LinedList"/>
    <dgm:cxn modelId="{ADF102FA-8A8E-4BFA-B245-43515A994D74}" srcId="{9A6DC189-C243-4A67-81BF-31B6BC2AF750}" destId="{5811F04F-6D47-407D-8E99-FE6323A6D3A5}" srcOrd="0" destOrd="0" parTransId="{5E29E7FA-DBC9-4921-B545-263B774ED842}" sibTransId="{9BDB7533-E6DF-4DE2-9B26-109669986CB8}"/>
    <dgm:cxn modelId="{2AB7532E-1551-4AE3-A5EF-13B1AE6A8422}" type="presParOf" srcId="{78F0ECF0-7B94-420F-B306-F70EB417D90B}" destId="{385480DD-87AB-4EC3-B77F-E6376E04BC5D}" srcOrd="0" destOrd="0" presId="urn:microsoft.com/office/officeart/2008/layout/LinedList"/>
    <dgm:cxn modelId="{14F78010-A69F-437D-82E7-0151FD82C86E}" type="presParOf" srcId="{78F0ECF0-7B94-420F-B306-F70EB417D90B}" destId="{E406C083-C26E-40DE-972A-72E589CF030E}" srcOrd="1" destOrd="0" presId="urn:microsoft.com/office/officeart/2008/layout/LinedList"/>
    <dgm:cxn modelId="{E07F430E-0932-4E26-824C-86F7E4F71FD8}" type="presParOf" srcId="{E406C083-C26E-40DE-972A-72E589CF030E}" destId="{38040094-9980-4621-9A16-78A8C5564220}" srcOrd="0" destOrd="0" presId="urn:microsoft.com/office/officeart/2008/layout/LinedList"/>
    <dgm:cxn modelId="{1B511719-F20E-4D55-9DB1-63CE61604CB1}" type="presParOf" srcId="{E406C083-C26E-40DE-972A-72E589CF030E}" destId="{E87F33B3-8578-46C2-A899-7752F52D5CA7}" srcOrd="1" destOrd="0" presId="urn:microsoft.com/office/officeart/2008/layout/LinedList"/>
    <dgm:cxn modelId="{CF4A6BB8-12D3-45D9-93A1-A850DBF324E8}" type="presParOf" srcId="{78F0ECF0-7B94-420F-B306-F70EB417D90B}" destId="{2ED63EB3-9EEB-4780-81D9-1F086973BED7}" srcOrd="2" destOrd="0" presId="urn:microsoft.com/office/officeart/2008/layout/LinedList"/>
    <dgm:cxn modelId="{B2275317-0DC0-4E42-8A42-751B6498CFB0}" type="presParOf" srcId="{78F0ECF0-7B94-420F-B306-F70EB417D90B}" destId="{CF76E786-7429-4B6C-A1DA-7D8147E3F579}" srcOrd="3" destOrd="0" presId="urn:microsoft.com/office/officeart/2008/layout/LinedList"/>
    <dgm:cxn modelId="{8AFBD05B-8547-4336-8ABB-A697E423B392}" type="presParOf" srcId="{CF76E786-7429-4B6C-A1DA-7D8147E3F579}" destId="{13C291C4-5D3F-4C20-AC77-5EBBD0C332D5}" srcOrd="0" destOrd="0" presId="urn:microsoft.com/office/officeart/2008/layout/LinedList"/>
    <dgm:cxn modelId="{1D010F43-800E-4DB8-ADEA-1D6CC046D69D}" type="presParOf" srcId="{CF76E786-7429-4B6C-A1DA-7D8147E3F579}" destId="{4794DAC7-2F3C-4C62-8A94-46A739D49F8D}" srcOrd="1" destOrd="0" presId="urn:microsoft.com/office/officeart/2008/layout/LinedList"/>
    <dgm:cxn modelId="{A0F5C609-254C-4F6A-BAF8-835B09F5357D}" type="presParOf" srcId="{78F0ECF0-7B94-420F-B306-F70EB417D90B}" destId="{A80D9F18-31CC-4DBC-9468-5B646C91B390}" srcOrd="4" destOrd="0" presId="urn:microsoft.com/office/officeart/2008/layout/LinedList"/>
    <dgm:cxn modelId="{60841793-5DC5-48D5-BCE0-8B87BF8C3381}" type="presParOf" srcId="{78F0ECF0-7B94-420F-B306-F70EB417D90B}" destId="{FC596335-99DF-41CB-980C-29B0FB600F67}" srcOrd="5" destOrd="0" presId="urn:microsoft.com/office/officeart/2008/layout/LinedList"/>
    <dgm:cxn modelId="{2D56EEBF-2699-44C6-8625-824528793D47}" type="presParOf" srcId="{FC596335-99DF-41CB-980C-29B0FB600F67}" destId="{4E0337FC-2721-4CE5-BBB2-E6A16484677B}" srcOrd="0" destOrd="0" presId="urn:microsoft.com/office/officeart/2008/layout/LinedList"/>
    <dgm:cxn modelId="{D38471A8-3834-4F6A-ADA9-A5EAFFDD844F}" type="presParOf" srcId="{FC596335-99DF-41CB-980C-29B0FB600F67}" destId="{35F5F769-56B3-415D-881F-FD3540855D1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2884A-8EB4-4B29-924F-A7BEB8779BB8}">
      <dsp:nvSpPr>
        <dsp:cNvPr id="0" name=""/>
        <dsp:cNvSpPr/>
      </dsp:nvSpPr>
      <dsp:spPr>
        <a:xfrm>
          <a:off x="0" y="2284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99F04-2E0D-43AB-AB89-B474969F4357}">
      <dsp:nvSpPr>
        <dsp:cNvPr id="0" name=""/>
        <dsp:cNvSpPr/>
      </dsp:nvSpPr>
      <dsp:spPr>
        <a:xfrm>
          <a:off x="350270" y="262816"/>
          <a:ext cx="636855" cy="63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EF1AE-81FE-4DA8-9930-BCB8A1CC7F44}">
      <dsp:nvSpPr>
        <dsp:cNvPr id="0" name=""/>
        <dsp:cNvSpPr/>
      </dsp:nvSpPr>
      <dsp:spPr>
        <a:xfrm>
          <a:off x="1337397" y="22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Maths Starter</a:t>
          </a:r>
        </a:p>
      </dsp:txBody>
      <dsp:txXfrm>
        <a:off x="1337397" y="2284"/>
        <a:ext cx="4926242" cy="1157919"/>
      </dsp:txXfrm>
    </dsp:sp>
    <dsp:sp modelId="{9950988C-7406-4190-8BF9-56C8E02513D1}">
      <dsp:nvSpPr>
        <dsp:cNvPr id="0" name=""/>
        <dsp:cNvSpPr/>
      </dsp:nvSpPr>
      <dsp:spPr>
        <a:xfrm>
          <a:off x="0" y="1449684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5CDF6-B4EC-4751-8122-FDF172D0F013}">
      <dsp:nvSpPr>
        <dsp:cNvPr id="0" name=""/>
        <dsp:cNvSpPr/>
      </dsp:nvSpPr>
      <dsp:spPr>
        <a:xfrm>
          <a:off x="350270" y="1710216"/>
          <a:ext cx="636855" cy="63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FA911-DFDB-45C7-861A-07B6987DCB7D}">
      <dsp:nvSpPr>
        <dsp:cNvPr id="0" name=""/>
        <dsp:cNvSpPr/>
      </dsp:nvSpPr>
      <dsp:spPr>
        <a:xfrm>
          <a:off x="1337397" y="14496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NVR – Codes</a:t>
          </a:r>
        </a:p>
      </dsp:txBody>
      <dsp:txXfrm>
        <a:off x="1337397" y="1449684"/>
        <a:ext cx="4926242" cy="1157919"/>
      </dsp:txXfrm>
    </dsp:sp>
    <dsp:sp modelId="{E30934CA-6CD1-464B-8B7F-0FFB42A5CFF8}">
      <dsp:nvSpPr>
        <dsp:cNvPr id="0" name=""/>
        <dsp:cNvSpPr/>
      </dsp:nvSpPr>
      <dsp:spPr>
        <a:xfrm>
          <a:off x="0" y="2808607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1F419-01F9-463D-80DF-EAA7C26EC01C}">
      <dsp:nvSpPr>
        <dsp:cNvPr id="0" name=""/>
        <dsp:cNvSpPr/>
      </dsp:nvSpPr>
      <dsp:spPr>
        <a:xfrm>
          <a:off x="350270" y="3157615"/>
          <a:ext cx="636855" cy="63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88686-16BA-43A9-8421-201D15FD50D3}">
      <dsp:nvSpPr>
        <dsp:cNvPr id="0" name=""/>
        <dsp:cNvSpPr/>
      </dsp:nvSpPr>
      <dsp:spPr>
        <a:xfrm>
          <a:off x="1337397" y="28970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Volume &amp; Surface Area</a:t>
          </a:r>
        </a:p>
      </dsp:txBody>
      <dsp:txXfrm>
        <a:off x="1337397" y="2897083"/>
        <a:ext cx="4926242" cy="1157919"/>
      </dsp:txXfrm>
    </dsp:sp>
    <dsp:sp modelId="{06A72C90-62EB-4E72-B678-1BF7B9D8ADB4}">
      <dsp:nvSpPr>
        <dsp:cNvPr id="0" name=""/>
        <dsp:cNvSpPr/>
      </dsp:nvSpPr>
      <dsp:spPr>
        <a:xfrm>
          <a:off x="0" y="4346764"/>
          <a:ext cx="6263640" cy="1157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9266CB-B9C8-4128-858B-88D72F33D5EE}">
      <dsp:nvSpPr>
        <dsp:cNvPr id="0" name=""/>
        <dsp:cNvSpPr/>
      </dsp:nvSpPr>
      <dsp:spPr>
        <a:xfrm>
          <a:off x="309180" y="4605015"/>
          <a:ext cx="636855" cy="63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C4D4A-48CB-4976-8B93-CDF06D42F74C}">
      <dsp:nvSpPr>
        <dsp:cNvPr id="0" name=""/>
        <dsp:cNvSpPr/>
      </dsp:nvSpPr>
      <dsp:spPr>
        <a:xfrm>
          <a:off x="1337397" y="43444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Example Questions</a:t>
          </a:r>
        </a:p>
      </dsp:txBody>
      <dsp:txXfrm>
        <a:off x="1337397" y="4344483"/>
        <a:ext cx="4926242" cy="11579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480DD-87AB-4EC3-B77F-E6376E04BC5D}">
      <dsp:nvSpPr>
        <dsp:cNvPr id="0" name=""/>
        <dsp:cNvSpPr/>
      </dsp:nvSpPr>
      <dsp:spPr>
        <a:xfrm>
          <a:off x="0" y="2032"/>
          <a:ext cx="579627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40094-9980-4621-9A16-78A8C5564220}">
      <dsp:nvSpPr>
        <dsp:cNvPr id="0" name=""/>
        <dsp:cNvSpPr/>
      </dsp:nvSpPr>
      <dsp:spPr>
        <a:xfrm>
          <a:off x="0" y="2032"/>
          <a:ext cx="5796278" cy="1386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Arial" panose="020B0604020202020204" pitchFamily="34" charset="0"/>
              <a:cs typeface="Arial" panose="020B0604020202020204" pitchFamily="34" charset="0"/>
            </a:rPr>
            <a:t>Volume is the amount of space a 3D shape takes up.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032"/>
        <a:ext cx="5796278" cy="1386423"/>
      </dsp:txXfrm>
    </dsp:sp>
    <dsp:sp modelId="{2ED63EB3-9EEB-4780-81D9-1F086973BED7}">
      <dsp:nvSpPr>
        <dsp:cNvPr id="0" name=""/>
        <dsp:cNvSpPr/>
      </dsp:nvSpPr>
      <dsp:spPr>
        <a:xfrm>
          <a:off x="0" y="1388456"/>
          <a:ext cx="5796278" cy="0"/>
        </a:xfrm>
        <a:prstGeom prst="line">
          <a:avLst/>
        </a:prstGeom>
        <a:solidFill>
          <a:schemeClr val="accent2">
            <a:hueOff val="-723100"/>
            <a:satOff val="-4962"/>
            <a:lumOff val="2549"/>
            <a:alphaOff val="0"/>
          </a:schemeClr>
        </a:solidFill>
        <a:ln w="12700" cap="flat" cmpd="sng" algn="ctr">
          <a:solidFill>
            <a:schemeClr val="accent2">
              <a:hueOff val="-723100"/>
              <a:satOff val="-4962"/>
              <a:lumOff val="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291C4-5D3F-4C20-AC77-5EBBD0C332D5}">
      <dsp:nvSpPr>
        <dsp:cNvPr id="0" name=""/>
        <dsp:cNvSpPr/>
      </dsp:nvSpPr>
      <dsp:spPr>
        <a:xfrm>
          <a:off x="0" y="1388456"/>
          <a:ext cx="5796278" cy="1386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Arial" panose="020B0604020202020204" pitchFamily="34" charset="0"/>
              <a:cs typeface="Arial" panose="020B0604020202020204" pitchFamily="34" charset="0"/>
            </a:rPr>
            <a:t>A cubic cm block takes up 1 cubic cm. This is written as 1 cm³.</a:t>
          </a:r>
          <a:endParaRPr lang="en-US" sz="2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388456"/>
        <a:ext cx="5796278" cy="1386423"/>
      </dsp:txXfrm>
    </dsp:sp>
    <dsp:sp modelId="{A80D9F18-31CC-4DBC-9468-5B646C91B390}">
      <dsp:nvSpPr>
        <dsp:cNvPr id="0" name=""/>
        <dsp:cNvSpPr/>
      </dsp:nvSpPr>
      <dsp:spPr>
        <a:xfrm>
          <a:off x="0" y="2774880"/>
          <a:ext cx="5796278" cy="0"/>
        </a:xfrm>
        <a:prstGeom prst="line">
          <a:avLst/>
        </a:prstGeom>
        <a:solidFill>
          <a:schemeClr val="accent2">
            <a:hueOff val="-1446200"/>
            <a:satOff val="-9924"/>
            <a:lumOff val="5098"/>
            <a:alphaOff val="0"/>
          </a:schemeClr>
        </a:solidFill>
        <a:ln w="12700" cap="flat" cmpd="sng" algn="ctr">
          <a:solidFill>
            <a:schemeClr val="accent2">
              <a:hueOff val="-1446200"/>
              <a:satOff val="-9924"/>
              <a:lumOff val="5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337FC-2721-4CE5-BBB2-E6A16484677B}">
      <dsp:nvSpPr>
        <dsp:cNvPr id="0" name=""/>
        <dsp:cNvSpPr/>
      </dsp:nvSpPr>
      <dsp:spPr>
        <a:xfrm>
          <a:off x="0" y="2774880"/>
          <a:ext cx="5796278" cy="1386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>
              <a:latin typeface="Arial" panose="020B0604020202020204" pitchFamily="34" charset="0"/>
              <a:cs typeface="Arial" panose="020B0604020202020204" pitchFamily="34" charset="0"/>
            </a:rPr>
            <a:t>You can work out the volume of a shape by multiplying height × width × depth.</a:t>
          </a:r>
          <a:endParaRPr lang="en-US" sz="2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774880"/>
        <a:ext cx="5796278" cy="1386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B21EB-B627-4808-BFD5-B2ACA2A9AF4D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0CCD6-6E2C-4D2F-9B78-5BC07567DA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47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311CE7-0B6B-46A0-AA96-DD2E8D3E713D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D0CB106-AD9F-4D3D-A13C-529F133D21BC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3311CE7-0B6B-46A0-AA96-DD2E8D3E713D}" type="slidenum">
              <a:rPr lang="en-GB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595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8B2B5656-F055-4BA5-8AFB-6EEBA4CA44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E0C9B-0B62-4822-8CBA-03A728A66C15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5C8A920E-1468-4106-BB76-E664284C6D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2177B1E6-66D3-47C0-9823-D93F956781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6463" y="4687888"/>
            <a:ext cx="4983162" cy="4443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Ask pupils to use this formula to find the surface area of a cube of side length 5 cm.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6 × 5</a:t>
            </a:r>
            <a:r>
              <a:rPr lang="en-US" altLang="en-US" baseline="30000" dirty="0"/>
              <a:t>2</a:t>
            </a:r>
            <a:r>
              <a:rPr lang="en-US" altLang="en-US" dirty="0"/>
              <a:t> = 6 × 25 = 150 cm</a:t>
            </a:r>
            <a:r>
              <a:rPr lang="en-US" altLang="en-US" baseline="30000" dirty="0"/>
              <a:t>2</a:t>
            </a:r>
            <a:r>
              <a:rPr lang="en-US" altLang="en-US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Repeat for other numbers.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As a more challenging question tell pupils that a cube has a surface area of 96 cm</a:t>
            </a:r>
            <a:r>
              <a:rPr lang="en-US" altLang="en-US" baseline="30000" dirty="0"/>
              <a:t>2</a:t>
            </a:r>
            <a:r>
              <a:rPr lang="en-US" altLang="en-US" dirty="0"/>
              <a:t>. Ask them how we could work out its side length using inverse operations.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D664250D-6BED-4462-8E35-873BC6BA3A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8D1A9-CFB8-4516-A2CA-0F706014E5EA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D94707D-487D-4D52-8EA9-19701297E2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B06777E-72D5-4EA9-A5E1-EFAC462ABE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6463" y="4687888"/>
            <a:ext cx="4983162" cy="4443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Discuss the meaning of surface area. The important thing to remember is that although surface area is found for three-dimensional shapes, surface area only has two dimensions. It is therefore measured in square units.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30EAFEA1-EDDC-4B8E-8C59-9A36CF509F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74DFF-1F6B-4C88-BBBC-8A85C0CBF5B7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E1AFF7D5-79CC-4C15-AC39-D17F8F6F85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13D7AF40-1B5F-478E-AF02-4B2499CD5E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6463" y="4687888"/>
            <a:ext cx="4983162" cy="4443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EAAF80F7-4D8E-4195-AB89-F5C75BD852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58FA9-3DDF-48C2-96C1-E6AC08D01B1E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29ADC92A-3639-4B90-A7A0-3245F80F1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8BD5264-5891-49B2-A553-0D7FC45795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6463" y="4687888"/>
            <a:ext cx="4983162" cy="4443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Pupils should write this formula down.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DCB3554C-F01D-4E8A-9216-FFBEE4D003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AAFBC5-913C-4BD6-A700-691AD6C34812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F67CE1D-466F-4250-9003-8FD1EA97CA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83FA6D4E-8441-4969-BC6C-1AEA81175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6463" y="4687888"/>
            <a:ext cx="4983162" cy="44434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Point out that a regular tetrahedron has 4 equilateral triangular faces.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5447-722D-4C14-B112-5A8C52C5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5B403-AB83-4397-87C8-15E978E39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74317-8577-4A11-83C3-8B760CE8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4DAE2-DE17-4850-B824-97028CC0A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795F-55F0-46AB-9748-748D9550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898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58D1-195F-4F95-8D8C-CF81C02B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B00C3-00CC-4B45-95F9-993648309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313B5-8397-49B6-BF1C-A3D2D4D4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DDC72-B84B-4ED6-9EF3-791F1EDC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99A24-D70E-4738-B72B-525CD398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450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8C8373-7E6D-47B4-B374-47F5E743C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3577E-23DE-4817-AB7C-B1470A88C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3FBFF-A025-4E41-A1ED-FBD36C118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0A8A-D5BD-4F90-AF02-4900E5C76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3E129-0CD9-4FA1-9A45-0A40A85F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3290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8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5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4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7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5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0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59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F00F-F21C-4B76-8542-61B80119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8A743-08A0-4CD1-915B-D9A705073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3F3F1-9C83-4EEC-9357-61620C36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6F82E-00B7-42D7-8D47-63775DD0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9C208-2C2C-4399-9F6A-B9AF8519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424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6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4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4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5447-722D-4C14-B112-5A8C52C50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5B403-AB83-4397-87C8-15E978E39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74317-8577-4A11-83C3-8B760CE8A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4DAE2-DE17-4850-B824-97028CC0A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795F-55F0-46AB-9748-748D9550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8065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F00F-F21C-4B76-8542-61B80119F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8A743-08A0-4CD1-915B-D9A705073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3F3F1-9C83-4EEC-9357-61620C36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6F82E-00B7-42D7-8D47-63775DD05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9C208-2C2C-4399-9F6A-B9AF8519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28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BCC4-9A6D-4AC4-9BB7-F7AA9B50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42941-79C5-4EE1-8CEC-9B8C77619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469AA-68EF-4AF2-8A09-5A2DF787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A0ECA-C8B9-4766-848F-55E9B5D1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0FFFE-4D8A-45EC-A04E-E30539ED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9552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C6AA-9EC9-41FA-8050-4A00B914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556BD-F7C5-4069-9A87-5050567C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884B8-A8BA-44A6-A1E4-E696620A9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79D5D-56D3-4165-A31B-AB59E01B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264A3-FCA7-43ED-A99E-007DA732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B1B4-1230-4C92-B6A0-F32242A5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4179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11C5-558B-47D3-8E05-ACCD94234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C5695-06A7-4BFF-AFBB-C687C6ED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6EDCF-792C-473D-872D-C35847898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2ADDE-2976-4441-80D4-973259B5E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090DB-127E-4B66-ACE6-D36161ECC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C841-14DC-4FFE-898B-A80ACCB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DC4E3-781D-49FB-8504-90DD24D5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73948-E087-4F27-A043-F2131680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58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0CB9-3499-4425-BCAD-43F1C165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6D9FB-483B-4563-83C7-AD6C24379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1C07B-16A5-4612-883B-0760D259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B453F-76B0-457D-B9E4-55B3DD02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856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BCC4-9A6D-4AC4-9BB7-F7AA9B50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42941-79C5-4EE1-8CEC-9B8C77619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469AA-68EF-4AF2-8A09-5A2DF787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A0ECA-C8B9-4766-848F-55E9B5D1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0FFFE-4D8A-45EC-A04E-E30539ED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096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B4494-4257-4D96-B977-D07EBC87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8273C-C8BA-4DFE-A51E-78173C14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FFC01-1BBD-4A21-BB7B-23E5B90A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2254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5FBA-B294-4E57-9A59-253BB162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04B-AB0D-4526-A83C-2FA9F458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889F4-444B-4CF4-9930-B5B13DB50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63AB7-886A-424D-86FC-24DF898C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7DB4C-178B-47FA-B171-44159E29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E6135-E547-4316-8762-6B75A723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12646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9534-A3D8-42DA-A541-476184CB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E2B6AC-C2F9-417C-BEFA-951DF1E0E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C851F-C383-43D3-A0A4-CCD6CE691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DB7F8-714A-4FB2-BBDC-65378DA7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5700C-AFE0-43A1-993C-B44C222E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A17CF-7112-45A6-B863-488389E27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16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58D1-195F-4F95-8D8C-CF81C02B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BB00C3-00CC-4B45-95F9-993648309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313B5-8397-49B6-BF1C-A3D2D4D4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DDC72-B84B-4ED6-9EF3-791F1EDC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99A24-D70E-4738-B72B-525CD398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995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8C8373-7E6D-47B4-B374-47F5E743C3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F3577E-23DE-4817-AB7C-B1470A88C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3FBFF-A025-4E41-A1ED-FBD36C118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F0A8A-D5BD-4F90-AF02-4900E5C76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3E129-0CD9-4FA1-9A45-0A40A85F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475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FC6AA-9EC9-41FA-8050-4A00B914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556BD-F7C5-4069-9A87-5050567CA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884B8-A8BA-44A6-A1E4-E696620A9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79D5D-56D3-4165-A31B-AB59E01B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264A3-FCA7-43ED-A99E-007DA732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B1B4-1230-4C92-B6A0-F32242A5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071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11C5-558B-47D3-8E05-ACCD94234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C5695-06A7-4BFF-AFBB-C687C6ED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6EDCF-792C-473D-872D-C358478981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2ADDE-2976-4441-80D4-973259B5E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090DB-127E-4B66-ACE6-D36161ECC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D9C841-14DC-4FFE-898B-A80ACCBD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DC4E3-781D-49FB-8504-90DD24D5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73948-E087-4F27-A043-F21316807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76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0CB9-3499-4425-BCAD-43F1C1653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6D9FB-483B-4563-83C7-AD6C24379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1C07B-16A5-4612-883B-0760D259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B453F-76B0-457D-B9E4-55B3DD02C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653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4B4494-4257-4D96-B977-D07EBC87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8273C-C8BA-4DFE-A51E-78173C14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FFC01-1BBD-4A21-BB7B-23E5B90A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115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5FBA-B294-4E57-9A59-253BB162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7904B-AB0D-4526-A83C-2FA9F458C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889F4-444B-4CF4-9930-B5B13DB50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63AB7-886A-424D-86FC-24DF898C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7DB4C-178B-47FA-B171-44159E29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E6135-E547-4316-8762-6B75A723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39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9534-A3D8-42DA-A541-476184CB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E2B6AC-C2F9-417C-BEFA-951DF1E0E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C851F-C383-43D3-A0A4-CCD6CE691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DB7F8-714A-4FB2-BBDC-65378DA7E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5700C-AFE0-43A1-993C-B44C222E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A17CF-7112-45A6-B863-488389E27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45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83219-0F74-445F-AC86-7B5061D8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E102E-EBB5-45B7-A7E0-083380D68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7CDE3-D234-44CE-B4F1-D267D8D5C3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294FD-8699-4640-9CDD-0A32CE87E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E691D-8708-43FD-AC77-6BC6A65A9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6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1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83219-0F74-445F-AC86-7B5061D8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E102E-EBB5-45B7-A7E0-083380D68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7CDE3-D234-44CE-B4F1-D267D8D5C3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2DC63-A5FD-43FA-8C7D-E49B4FD57FD0}" type="datetimeFigureOut">
              <a:rPr lang="en-GB" smtClean="0"/>
              <a:t>29/01/2023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294FD-8699-4640-9CDD-0A32CE87EE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E691D-8708-43FD-AC77-6BC6A65A9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72FBF-07AA-40E3-B722-C37CB548464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73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.png"/><Relationship Id="rId4" Type="http://schemas.openxmlformats.org/officeDocument/2006/relationships/image" Target="../media/image70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BA70-651C-498C-BFF4-0DC49365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87A73-94BE-48AA-9FF9-1A8E81C15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D36E0E-551D-4AB6-B34D-FF376FF9AE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4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99E320-B9EC-4700-9474-2D97015F996B}"/>
              </a:ext>
            </a:extLst>
          </p:cNvPr>
          <p:cNvSpPr txBox="1">
            <a:spLocks/>
          </p:cNvSpPr>
          <p:nvPr/>
        </p:nvSpPr>
        <p:spPr>
          <a:xfrm>
            <a:off x="2827788" y="1381424"/>
            <a:ext cx="6536424" cy="28389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5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Year 5 – Week </a:t>
            </a:r>
            <a:r>
              <a:rPr lang="en-US" altLang="en-US" sz="5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br>
              <a:rPr kumimoji="0" lang="en-US" altLang="en-US" sz="5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en-US" altLang="en-US" sz="5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Maths &amp; NVR</a:t>
            </a:r>
            <a:endParaRPr kumimoji="0" lang="en-US" sz="5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058246-9E6A-4D35-9A41-685A2147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752" y="174179"/>
            <a:ext cx="3008496" cy="2089583"/>
          </a:xfrm>
          <a:prstGeom prst="rect">
            <a:avLst/>
          </a:prstGeom>
        </p:spPr>
      </p:pic>
      <p:pic>
        <p:nvPicPr>
          <p:cNvPr id="1030" name="Picture 6" descr="Mathematics Drill | Baamboozle">
            <a:extLst>
              <a:ext uri="{FF2B5EF4-FFF2-40B4-BE49-F238E27FC236}">
                <a16:creationId xmlns:a16="http://schemas.microsoft.com/office/drawing/2014/main" id="{507BEFDE-8770-48ED-9797-1A62523F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89" y="4254113"/>
            <a:ext cx="2683421" cy="280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03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9"/>
          <p:cNvSpPr txBox="1">
            <a:spLocks noChangeArrowheads="1"/>
          </p:cNvSpPr>
          <p:nvPr/>
        </p:nvSpPr>
        <p:spPr bwMode="auto">
          <a:xfrm>
            <a:off x="1900238" y="1238251"/>
            <a:ext cx="844391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We can find the volume of a cuboid by multiplying the area of the base by the height.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6456364" y="4003675"/>
            <a:ext cx="3603625" cy="1441450"/>
            <a:chOff x="3107" y="2522"/>
            <a:chExt cx="2270" cy="908"/>
          </a:xfrm>
        </p:grpSpPr>
        <p:sp>
          <p:nvSpPr>
            <p:cNvPr id="348180" name="Rectangle 20"/>
            <p:cNvSpPr>
              <a:spLocks noChangeArrowheads="1"/>
            </p:cNvSpPr>
            <p:nvPr/>
          </p:nvSpPr>
          <p:spPr bwMode="auto">
            <a:xfrm>
              <a:off x="3107" y="2522"/>
              <a:ext cx="2268" cy="90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22554" name="Group 16"/>
            <p:cNvGrpSpPr>
              <a:grpSpLocks/>
            </p:cNvGrpSpPr>
            <p:nvPr/>
          </p:nvGrpSpPr>
          <p:grpSpPr bwMode="auto">
            <a:xfrm>
              <a:off x="3142" y="2531"/>
              <a:ext cx="2235" cy="893"/>
              <a:chOff x="3470" y="2840"/>
              <a:chExt cx="2235" cy="893"/>
            </a:xfrm>
          </p:grpSpPr>
          <p:sp>
            <p:nvSpPr>
              <p:cNvPr id="22555" name="Text Box 17"/>
              <p:cNvSpPr txBox="1">
                <a:spLocks noChangeArrowheads="1"/>
              </p:cNvSpPr>
              <p:nvPr/>
            </p:nvSpPr>
            <p:spPr bwMode="auto">
              <a:xfrm>
                <a:off x="3470" y="2840"/>
                <a:ext cx="1767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rPr>
                  <a:t>Volume of a cuboid</a:t>
                </a: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22556" name="Text Box 18"/>
              <p:cNvSpPr txBox="1">
                <a:spLocks noChangeArrowheads="1"/>
              </p:cNvSpPr>
              <p:nvPr/>
            </p:nvSpPr>
            <p:spPr bwMode="auto">
              <a:xfrm>
                <a:off x="3470" y="3141"/>
                <a:ext cx="2235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rPr>
                  <a:t>= length × width × height</a:t>
                </a:r>
                <a:endParaRPr kumimoji="0" lang="en-GB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22557" name="Text Box 19"/>
              <p:cNvSpPr txBox="1">
                <a:spLocks noChangeArrowheads="1"/>
              </p:cNvSpPr>
              <p:nvPr/>
            </p:nvSpPr>
            <p:spPr bwMode="auto">
              <a:xfrm>
                <a:off x="3470" y="3442"/>
                <a:ext cx="575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rPr>
                  <a:t>= </a:t>
                </a:r>
                <a:r>
                  <a:rPr kumimoji="0" lang="en-US" sz="24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rPr>
                  <a:t>lwh</a:t>
                </a:r>
                <a:endParaRPr kumimoji="0" lang="en-GB" sz="2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</p:grpSp>
      </p:grpSp>
      <p:sp>
        <p:nvSpPr>
          <p:cNvPr id="22532" name="Line 21"/>
          <p:cNvSpPr>
            <a:spLocks noChangeShapeType="1"/>
          </p:cNvSpPr>
          <p:nvPr/>
        </p:nvSpPr>
        <p:spPr bwMode="auto">
          <a:xfrm flipV="1">
            <a:off x="4086226" y="4614863"/>
            <a:ext cx="1439863" cy="863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33" name="Line 22"/>
          <p:cNvSpPr>
            <a:spLocks noChangeShapeType="1"/>
          </p:cNvSpPr>
          <p:nvPr/>
        </p:nvSpPr>
        <p:spPr bwMode="auto">
          <a:xfrm>
            <a:off x="3006725" y="4830763"/>
            <a:ext cx="1079500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34" name="Line 23"/>
          <p:cNvSpPr>
            <a:spLocks noChangeShapeType="1"/>
          </p:cNvSpPr>
          <p:nvPr/>
        </p:nvSpPr>
        <p:spPr bwMode="auto">
          <a:xfrm>
            <a:off x="4086225" y="3822701"/>
            <a:ext cx="0" cy="165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35" name="Line 24"/>
          <p:cNvSpPr>
            <a:spLocks noChangeShapeType="1"/>
          </p:cNvSpPr>
          <p:nvPr/>
        </p:nvSpPr>
        <p:spPr bwMode="auto">
          <a:xfrm>
            <a:off x="3006725" y="3175001"/>
            <a:ext cx="0" cy="165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36" name="Freeform 25"/>
          <p:cNvSpPr>
            <a:spLocks/>
          </p:cNvSpPr>
          <p:nvPr/>
        </p:nvSpPr>
        <p:spPr bwMode="auto">
          <a:xfrm>
            <a:off x="3006726" y="2309814"/>
            <a:ext cx="2519363" cy="1512887"/>
          </a:xfrm>
          <a:custGeom>
            <a:avLst/>
            <a:gdLst>
              <a:gd name="T0" fmla="*/ 907 w 1587"/>
              <a:gd name="T1" fmla="*/ 0 h 953"/>
              <a:gd name="T2" fmla="*/ 0 w 1587"/>
              <a:gd name="T3" fmla="*/ 545 h 953"/>
              <a:gd name="T4" fmla="*/ 680 w 1587"/>
              <a:gd name="T5" fmla="*/ 953 h 953"/>
              <a:gd name="T6" fmla="*/ 1587 w 1587"/>
              <a:gd name="T7" fmla="*/ 409 h 953"/>
              <a:gd name="T8" fmla="*/ 907 w 1587"/>
              <a:gd name="T9" fmla="*/ 0 h 9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87"/>
              <a:gd name="T16" fmla="*/ 0 h 953"/>
              <a:gd name="T17" fmla="*/ 1587 w 1587"/>
              <a:gd name="T18" fmla="*/ 953 h 9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87" h="953">
                <a:moveTo>
                  <a:pt x="907" y="0"/>
                </a:moveTo>
                <a:lnTo>
                  <a:pt x="0" y="545"/>
                </a:lnTo>
                <a:lnTo>
                  <a:pt x="680" y="953"/>
                </a:lnTo>
                <a:lnTo>
                  <a:pt x="1587" y="409"/>
                </a:lnTo>
                <a:lnTo>
                  <a:pt x="907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2537" name="Line 26"/>
          <p:cNvSpPr>
            <a:spLocks noChangeShapeType="1"/>
          </p:cNvSpPr>
          <p:nvPr/>
        </p:nvSpPr>
        <p:spPr bwMode="auto">
          <a:xfrm>
            <a:off x="4446588" y="3967163"/>
            <a:ext cx="1079500" cy="6477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38" name="Line 27"/>
          <p:cNvSpPr>
            <a:spLocks noChangeShapeType="1"/>
          </p:cNvSpPr>
          <p:nvPr/>
        </p:nvSpPr>
        <p:spPr bwMode="auto">
          <a:xfrm flipV="1">
            <a:off x="3006726" y="3967163"/>
            <a:ext cx="1439863" cy="8636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39" name="Line 28"/>
          <p:cNvSpPr>
            <a:spLocks noChangeShapeType="1"/>
          </p:cNvSpPr>
          <p:nvPr/>
        </p:nvSpPr>
        <p:spPr bwMode="auto">
          <a:xfrm>
            <a:off x="5526088" y="2959100"/>
            <a:ext cx="0" cy="165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40" name="Line 29"/>
          <p:cNvSpPr>
            <a:spLocks noChangeShapeType="1"/>
          </p:cNvSpPr>
          <p:nvPr/>
        </p:nvSpPr>
        <p:spPr bwMode="auto">
          <a:xfrm>
            <a:off x="4446588" y="2309813"/>
            <a:ext cx="0" cy="165735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41" name="Freeform 30"/>
          <p:cNvSpPr>
            <a:spLocks/>
          </p:cNvSpPr>
          <p:nvPr/>
        </p:nvSpPr>
        <p:spPr bwMode="auto">
          <a:xfrm>
            <a:off x="4086226" y="2959100"/>
            <a:ext cx="1439863" cy="2520950"/>
          </a:xfrm>
          <a:custGeom>
            <a:avLst/>
            <a:gdLst>
              <a:gd name="T0" fmla="*/ 907 w 907"/>
              <a:gd name="T1" fmla="*/ 0 h 1588"/>
              <a:gd name="T2" fmla="*/ 0 w 907"/>
              <a:gd name="T3" fmla="*/ 545 h 1588"/>
              <a:gd name="T4" fmla="*/ 0 w 907"/>
              <a:gd name="T5" fmla="*/ 1588 h 1588"/>
              <a:gd name="T6" fmla="*/ 907 w 907"/>
              <a:gd name="T7" fmla="*/ 1044 h 1588"/>
              <a:gd name="T8" fmla="*/ 907 w 907"/>
              <a:gd name="T9" fmla="*/ 0 h 15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7"/>
              <a:gd name="T16" fmla="*/ 0 h 1588"/>
              <a:gd name="T17" fmla="*/ 907 w 907"/>
              <a:gd name="T18" fmla="*/ 1588 h 15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7" h="1588">
                <a:moveTo>
                  <a:pt x="907" y="0"/>
                </a:moveTo>
                <a:lnTo>
                  <a:pt x="0" y="545"/>
                </a:lnTo>
                <a:lnTo>
                  <a:pt x="0" y="1588"/>
                </a:lnTo>
                <a:lnTo>
                  <a:pt x="907" y="1044"/>
                </a:lnTo>
                <a:lnTo>
                  <a:pt x="907" y="0"/>
                </a:lnTo>
                <a:close/>
              </a:path>
            </a:pathLst>
          </a:custGeom>
          <a:solidFill>
            <a:srgbClr val="10A047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2542" name="Freeform 31"/>
          <p:cNvSpPr>
            <a:spLocks/>
          </p:cNvSpPr>
          <p:nvPr/>
        </p:nvSpPr>
        <p:spPr bwMode="auto">
          <a:xfrm>
            <a:off x="3006726" y="2309814"/>
            <a:ext cx="2519363" cy="1512887"/>
          </a:xfrm>
          <a:custGeom>
            <a:avLst/>
            <a:gdLst>
              <a:gd name="T0" fmla="*/ 907 w 1587"/>
              <a:gd name="T1" fmla="*/ 0 h 953"/>
              <a:gd name="T2" fmla="*/ 0 w 1587"/>
              <a:gd name="T3" fmla="*/ 545 h 953"/>
              <a:gd name="T4" fmla="*/ 680 w 1587"/>
              <a:gd name="T5" fmla="*/ 953 h 953"/>
              <a:gd name="T6" fmla="*/ 1587 w 1587"/>
              <a:gd name="T7" fmla="*/ 409 h 953"/>
              <a:gd name="T8" fmla="*/ 907 w 1587"/>
              <a:gd name="T9" fmla="*/ 0 h 9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87"/>
              <a:gd name="T16" fmla="*/ 0 h 953"/>
              <a:gd name="T17" fmla="*/ 1587 w 1587"/>
              <a:gd name="T18" fmla="*/ 953 h 9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87" h="953">
                <a:moveTo>
                  <a:pt x="907" y="0"/>
                </a:moveTo>
                <a:lnTo>
                  <a:pt x="0" y="545"/>
                </a:lnTo>
                <a:lnTo>
                  <a:pt x="680" y="953"/>
                </a:lnTo>
                <a:lnTo>
                  <a:pt x="1587" y="409"/>
                </a:lnTo>
                <a:lnTo>
                  <a:pt x="907" y="0"/>
                </a:lnTo>
                <a:close/>
              </a:path>
            </a:pathLst>
          </a:custGeom>
          <a:solidFill>
            <a:srgbClr val="10A047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2543" name="Freeform 32"/>
          <p:cNvSpPr>
            <a:spLocks/>
          </p:cNvSpPr>
          <p:nvPr/>
        </p:nvSpPr>
        <p:spPr bwMode="auto">
          <a:xfrm>
            <a:off x="3006725" y="3175001"/>
            <a:ext cx="1079500" cy="2303463"/>
          </a:xfrm>
          <a:custGeom>
            <a:avLst/>
            <a:gdLst>
              <a:gd name="T0" fmla="*/ 0 w 680"/>
              <a:gd name="T1" fmla="*/ 0 h 1451"/>
              <a:gd name="T2" fmla="*/ 0 w 680"/>
              <a:gd name="T3" fmla="*/ 1043 h 1451"/>
              <a:gd name="T4" fmla="*/ 680 w 680"/>
              <a:gd name="T5" fmla="*/ 1451 h 1451"/>
              <a:gd name="T6" fmla="*/ 680 w 680"/>
              <a:gd name="T7" fmla="*/ 408 h 1451"/>
              <a:gd name="T8" fmla="*/ 0 w 680"/>
              <a:gd name="T9" fmla="*/ 0 h 1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"/>
              <a:gd name="T16" fmla="*/ 0 h 1451"/>
              <a:gd name="T17" fmla="*/ 680 w 680"/>
              <a:gd name="T18" fmla="*/ 1451 h 1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" h="1451">
                <a:moveTo>
                  <a:pt x="0" y="0"/>
                </a:moveTo>
                <a:lnTo>
                  <a:pt x="0" y="1043"/>
                </a:lnTo>
                <a:lnTo>
                  <a:pt x="680" y="1451"/>
                </a:lnTo>
                <a:lnTo>
                  <a:pt x="680" y="408"/>
                </a:lnTo>
                <a:lnTo>
                  <a:pt x="0" y="0"/>
                </a:lnTo>
                <a:close/>
              </a:path>
            </a:pathLst>
          </a:custGeom>
          <a:solidFill>
            <a:srgbClr val="10A047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2544" name="Line 33"/>
          <p:cNvSpPr>
            <a:spLocks noChangeShapeType="1"/>
          </p:cNvSpPr>
          <p:nvPr/>
        </p:nvSpPr>
        <p:spPr bwMode="auto">
          <a:xfrm>
            <a:off x="3005138" y="5033963"/>
            <a:ext cx="1079500" cy="647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45" name="Line 34"/>
          <p:cNvSpPr>
            <a:spLocks noChangeShapeType="1"/>
          </p:cNvSpPr>
          <p:nvPr/>
        </p:nvSpPr>
        <p:spPr bwMode="auto">
          <a:xfrm flipV="1">
            <a:off x="4086226" y="4759325"/>
            <a:ext cx="1439863" cy="863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46" name="Line 35"/>
          <p:cNvSpPr>
            <a:spLocks noChangeShapeType="1"/>
          </p:cNvSpPr>
          <p:nvPr/>
        </p:nvSpPr>
        <p:spPr bwMode="auto">
          <a:xfrm>
            <a:off x="2862263" y="3175000"/>
            <a:ext cx="0" cy="165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47" name="Text Box 36"/>
          <p:cNvSpPr txBox="1">
            <a:spLocks noChangeArrowheads="1"/>
          </p:cNvSpPr>
          <p:nvPr/>
        </p:nvSpPr>
        <p:spPr bwMode="auto">
          <a:xfrm>
            <a:off x="1524000" y="3644901"/>
            <a:ext cx="13668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height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, h</a:t>
            </a:r>
            <a:endParaRPr kumimoji="0" lang="en-GB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2548" name="Text Box 37"/>
          <p:cNvSpPr txBox="1">
            <a:spLocks noChangeArrowheads="1"/>
          </p:cNvSpPr>
          <p:nvPr/>
        </p:nvSpPr>
        <p:spPr bwMode="auto">
          <a:xfrm>
            <a:off x="4727575" y="5299076"/>
            <a:ext cx="1263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length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, l</a:t>
            </a:r>
            <a:endParaRPr kumimoji="0" lang="en-GB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2549" name="Text Box 38"/>
          <p:cNvSpPr txBox="1">
            <a:spLocks noChangeArrowheads="1"/>
          </p:cNvSpPr>
          <p:nvPr/>
        </p:nvSpPr>
        <p:spPr bwMode="auto">
          <a:xfrm>
            <a:off x="2640014" y="5480051"/>
            <a:ext cx="12969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width</a:t>
            </a: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, w</a:t>
            </a:r>
            <a:endParaRPr kumimoji="0" lang="en-GB" sz="24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348200" name="Text Box 40"/>
          <p:cNvSpPr txBox="1">
            <a:spLocks noChangeArrowheads="1"/>
          </p:cNvSpPr>
          <p:nvPr/>
        </p:nvSpPr>
        <p:spPr bwMode="auto">
          <a:xfrm>
            <a:off x="6511926" y="2068513"/>
            <a:ext cx="31099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The area of the base 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348201" name="Text Box 41"/>
          <p:cNvSpPr txBox="1">
            <a:spLocks noChangeArrowheads="1"/>
          </p:cNvSpPr>
          <p:nvPr/>
        </p:nvSpPr>
        <p:spPr bwMode="auto">
          <a:xfrm>
            <a:off x="6511926" y="2540001"/>
            <a:ext cx="23590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= length × width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348202" name="Text Box 42"/>
          <p:cNvSpPr txBox="1">
            <a:spLocks noChangeArrowheads="1"/>
          </p:cNvSpPr>
          <p:nvPr/>
        </p:nvSpPr>
        <p:spPr bwMode="auto">
          <a:xfrm>
            <a:off x="6511926" y="3187701"/>
            <a:ext cx="6461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So,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DB326A-FD9A-4444-BEDD-D15ABDC4AAFE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F25B7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Volume of a cuboid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91670E-4C25-4F60-8C35-C02B278A4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0" grpId="0"/>
      <p:bldP spid="348201" grpId="0"/>
      <p:bldP spid="34820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6"/>
          <p:cNvSpPr txBox="1">
            <a:spLocks noChangeArrowheads="1"/>
          </p:cNvSpPr>
          <p:nvPr/>
        </p:nvSpPr>
        <p:spPr bwMode="auto">
          <a:xfrm>
            <a:off x="3578226" y="1371601"/>
            <a:ext cx="5033963" cy="4619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What is the volume of this cuboid?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350217" name="Text Box 9"/>
          <p:cNvSpPr txBox="1">
            <a:spLocks noChangeArrowheads="1"/>
          </p:cNvSpPr>
          <p:nvPr/>
        </p:nvSpPr>
        <p:spPr bwMode="auto">
          <a:xfrm>
            <a:off x="6672264" y="2420938"/>
            <a:ext cx="2541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Volume of cuboid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350218" name="Text Box 10"/>
          <p:cNvSpPr txBox="1">
            <a:spLocks noChangeArrowheads="1"/>
          </p:cNvSpPr>
          <p:nvPr/>
        </p:nvSpPr>
        <p:spPr bwMode="auto">
          <a:xfrm>
            <a:off x="6672264" y="3059113"/>
            <a:ext cx="3514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= length × width × height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350219" name="Text Box 11"/>
          <p:cNvSpPr txBox="1">
            <a:spLocks noChangeArrowheads="1"/>
          </p:cNvSpPr>
          <p:nvPr/>
        </p:nvSpPr>
        <p:spPr bwMode="auto">
          <a:xfrm>
            <a:off x="6672263" y="3698876"/>
            <a:ext cx="18335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= 13 × 8 × 5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4582" name="Freeform 23"/>
          <p:cNvSpPr>
            <a:spLocks/>
          </p:cNvSpPr>
          <p:nvPr/>
        </p:nvSpPr>
        <p:spPr bwMode="auto">
          <a:xfrm>
            <a:off x="2846388" y="2752726"/>
            <a:ext cx="3200400" cy="754063"/>
          </a:xfrm>
          <a:custGeom>
            <a:avLst/>
            <a:gdLst>
              <a:gd name="T0" fmla="*/ 907 w 1587"/>
              <a:gd name="T1" fmla="*/ 0 h 953"/>
              <a:gd name="T2" fmla="*/ 0 w 1587"/>
              <a:gd name="T3" fmla="*/ 545 h 953"/>
              <a:gd name="T4" fmla="*/ 680 w 1587"/>
              <a:gd name="T5" fmla="*/ 953 h 953"/>
              <a:gd name="T6" fmla="*/ 1587 w 1587"/>
              <a:gd name="T7" fmla="*/ 409 h 953"/>
              <a:gd name="T8" fmla="*/ 907 w 1587"/>
              <a:gd name="T9" fmla="*/ 0 h 9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87"/>
              <a:gd name="T16" fmla="*/ 0 h 953"/>
              <a:gd name="T17" fmla="*/ 1587 w 1587"/>
              <a:gd name="T18" fmla="*/ 953 h 9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87" h="953">
                <a:moveTo>
                  <a:pt x="907" y="0"/>
                </a:moveTo>
                <a:lnTo>
                  <a:pt x="0" y="545"/>
                </a:lnTo>
                <a:lnTo>
                  <a:pt x="680" y="953"/>
                </a:lnTo>
                <a:lnTo>
                  <a:pt x="1587" y="409"/>
                </a:lnTo>
                <a:lnTo>
                  <a:pt x="907" y="0"/>
                </a:lnTo>
                <a:close/>
              </a:path>
            </a:pathLst>
          </a:custGeom>
          <a:solidFill>
            <a:srgbClr val="F25B7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4583" name="Line 13"/>
          <p:cNvSpPr>
            <a:spLocks noChangeShapeType="1"/>
          </p:cNvSpPr>
          <p:nvPr/>
        </p:nvSpPr>
        <p:spPr bwMode="auto">
          <a:xfrm flipV="1">
            <a:off x="4217988" y="3902076"/>
            <a:ext cx="1828800" cy="430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84" name="Line 14"/>
          <p:cNvSpPr>
            <a:spLocks noChangeShapeType="1"/>
          </p:cNvSpPr>
          <p:nvPr/>
        </p:nvSpPr>
        <p:spPr bwMode="auto">
          <a:xfrm>
            <a:off x="2846388" y="4010026"/>
            <a:ext cx="1371600" cy="322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85" name="Line 15"/>
          <p:cNvSpPr>
            <a:spLocks noChangeShapeType="1"/>
          </p:cNvSpPr>
          <p:nvPr/>
        </p:nvSpPr>
        <p:spPr bwMode="auto">
          <a:xfrm>
            <a:off x="4217988" y="3506788"/>
            <a:ext cx="0" cy="825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86" name="Line 16"/>
          <p:cNvSpPr>
            <a:spLocks noChangeShapeType="1"/>
          </p:cNvSpPr>
          <p:nvPr/>
        </p:nvSpPr>
        <p:spPr bwMode="auto">
          <a:xfrm>
            <a:off x="2846388" y="3184525"/>
            <a:ext cx="0" cy="825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87" name="Line 18"/>
          <p:cNvSpPr>
            <a:spLocks noChangeShapeType="1"/>
          </p:cNvSpPr>
          <p:nvPr/>
        </p:nvSpPr>
        <p:spPr bwMode="auto">
          <a:xfrm>
            <a:off x="4675188" y="3579813"/>
            <a:ext cx="1371600" cy="32226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88" name="Line 19"/>
          <p:cNvSpPr>
            <a:spLocks noChangeShapeType="1"/>
          </p:cNvSpPr>
          <p:nvPr/>
        </p:nvSpPr>
        <p:spPr bwMode="auto">
          <a:xfrm flipV="1">
            <a:off x="2846388" y="3579813"/>
            <a:ext cx="1828800" cy="430212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89" name="Line 20"/>
          <p:cNvSpPr>
            <a:spLocks noChangeShapeType="1"/>
          </p:cNvSpPr>
          <p:nvPr/>
        </p:nvSpPr>
        <p:spPr bwMode="auto">
          <a:xfrm>
            <a:off x="6046788" y="3076575"/>
            <a:ext cx="0" cy="825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90" name="Freeform 22"/>
          <p:cNvSpPr>
            <a:spLocks/>
          </p:cNvSpPr>
          <p:nvPr/>
        </p:nvSpPr>
        <p:spPr bwMode="auto">
          <a:xfrm>
            <a:off x="4217988" y="3076575"/>
            <a:ext cx="1828800" cy="1257300"/>
          </a:xfrm>
          <a:custGeom>
            <a:avLst/>
            <a:gdLst>
              <a:gd name="T0" fmla="*/ 907 w 907"/>
              <a:gd name="T1" fmla="*/ 0 h 1588"/>
              <a:gd name="T2" fmla="*/ 0 w 907"/>
              <a:gd name="T3" fmla="*/ 545 h 1588"/>
              <a:gd name="T4" fmla="*/ 0 w 907"/>
              <a:gd name="T5" fmla="*/ 1588 h 1588"/>
              <a:gd name="T6" fmla="*/ 907 w 907"/>
              <a:gd name="T7" fmla="*/ 1044 h 1588"/>
              <a:gd name="T8" fmla="*/ 907 w 907"/>
              <a:gd name="T9" fmla="*/ 0 h 15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7"/>
              <a:gd name="T16" fmla="*/ 0 h 1588"/>
              <a:gd name="T17" fmla="*/ 907 w 907"/>
              <a:gd name="T18" fmla="*/ 1588 h 15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7" h="1588">
                <a:moveTo>
                  <a:pt x="907" y="0"/>
                </a:moveTo>
                <a:lnTo>
                  <a:pt x="0" y="545"/>
                </a:lnTo>
                <a:lnTo>
                  <a:pt x="0" y="1588"/>
                </a:lnTo>
                <a:lnTo>
                  <a:pt x="907" y="1044"/>
                </a:lnTo>
                <a:lnTo>
                  <a:pt x="907" y="0"/>
                </a:lnTo>
                <a:close/>
              </a:path>
            </a:pathLst>
          </a:custGeom>
          <a:solidFill>
            <a:srgbClr val="F25B7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4591" name="Freeform 24"/>
          <p:cNvSpPr>
            <a:spLocks/>
          </p:cNvSpPr>
          <p:nvPr/>
        </p:nvSpPr>
        <p:spPr bwMode="auto">
          <a:xfrm>
            <a:off x="2846388" y="3184526"/>
            <a:ext cx="1371600" cy="1147763"/>
          </a:xfrm>
          <a:custGeom>
            <a:avLst/>
            <a:gdLst>
              <a:gd name="T0" fmla="*/ 0 w 680"/>
              <a:gd name="T1" fmla="*/ 0 h 1451"/>
              <a:gd name="T2" fmla="*/ 0 w 680"/>
              <a:gd name="T3" fmla="*/ 1043 h 1451"/>
              <a:gd name="T4" fmla="*/ 680 w 680"/>
              <a:gd name="T5" fmla="*/ 1451 h 1451"/>
              <a:gd name="T6" fmla="*/ 680 w 680"/>
              <a:gd name="T7" fmla="*/ 408 h 1451"/>
              <a:gd name="T8" fmla="*/ 0 w 680"/>
              <a:gd name="T9" fmla="*/ 0 h 1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0"/>
              <a:gd name="T16" fmla="*/ 0 h 1451"/>
              <a:gd name="T17" fmla="*/ 680 w 680"/>
              <a:gd name="T18" fmla="*/ 1451 h 1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0" h="1451">
                <a:moveTo>
                  <a:pt x="0" y="0"/>
                </a:moveTo>
                <a:lnTo>
                  <a:pt x="0" y="1043"/>
                </a:lnTo>
                <a:lnTo>
                  <a:pt x="680" y="1451"/>
                </a:lnTo>
                <a:lnTo>
                  <a:pt x="680" y="408"/>
                </a:lnTo>
                <a:lnTo>
                  <a:pt x="0" y="0"/>
                </a:lnTo>
                <a:close/>
              </a:path>
            </a:pathLst>
          </a:custGeom>
          <a:solidFill>
            <a:srgbClr val="F25B7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4592" name="Line 25"/>
          <p:cNvSpPr>
            <a:spLocks noChangeShapeType="1"/>
          </p:cNvSpPr>
          <p:nvPr/>
        </p:nvSpPr>
        <p:spPr bwMode="auto">
          <a:xfrm>
            <a:off x="2843213" y="4111626"/>
            <a:ext cx="1371600" cy="3222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93" name="Line 26"/>
          <p:cNvSpPr>
            <a:spLocks noChangeShapeType="1"/>
          </p:cNvSpPr>
          <p:nvPr/>
        </p:nvSpPr>
        <p:spPr bwMode="auto">
          <a:xfrm flipV="1">
            <a:off x="4217988" y="3997325"/>
            <a:ext cx="1828800" cy="431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594" name="Line 27"/>
          <p:cNvSpPr>
            <a:spLocks noChangeShapeType="1"/>
          </p:cNvSpPr>
          <p:nvPr/>
        </p:nvSpPr>
        <p:spPr bwMode="auto">
          <a:xfrm>
            <a:off x="2765425" y="3184525"/>
            <a:ext cx="0" cy="825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0242" name="Text Box 34"/>
          <p:cNvSpPr txBox="1">
            <a:spLocks noChangeArrowheads="1"/>
          </p:cNvSpPr>
          <p:nvPr/>
        </p:nvSpPr>
        <p:spPr bwMode="auto">
          <a:xfrm>
            <a:off x="6672264" y="4338638"/>
            <a:ext cx="16081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=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520 cm</a:t>
            </a:r>
            <a:r>
              <a:rPr kumimoji="0" lang="en-US" sz="2400" b="1" i="0" u="none" strike="noStrike" kern="1200" cap="none" spc="0" normalizeH="0" baseline="3000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3</a:t>
            </a:r>
            <a:endParaRPr kumimoji="0" lang="en-GB" sz="2400" b="1" i="0" u="none" strike="noStrike" kern="1200" cap="none" spc="0" normalizeH="0" baseline="3000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4596" name="Text Box 35"/>
          <p:cNvSpPr txBox="1">
            <a:spLocks noChangeArrowheads="1"/>
          </p:cNvSpPr>
          <p:nvPr/>
        </p:nvSpPr>
        <p:spPr bwMode="auto">
          <a:xfrm>
            <a:off x="1919288" y="3348038"/>
            <a:ext cx="850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5 cm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4597" name="Text Box 36"/>
          <p:cNvSpPr txBox="1">
            <a:spLocks noChangeArrowheads="1"/>
          </p:cNvSpPr>
          <p:nvPr/>
        </p:nvSpPr>
        <p:spPr bwMode="auto">
          <a:xfrm>
            <a:off x="2962275" y="42672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8 cm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4598" name="Text Box 37"/>
          <p:cNvSpPr txBox="1">
            <a:spLocks noChangeArrowheads="1"/>
          </p:cNvSpPr>
          <p:nvPr/>
        </p:nvSpPr>
        <p:spPr bwMode="auto">
          <a:xfrm>
            <a:off x="4905375" y="4241801"/>
            <a:ext cx="10223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13 cm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8F100E-5638-460D-8511-2DD082CF85B8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F25B7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Volume of a cuboid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F62A87-4952-4434-A8B7-5AC0A838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7" grpId="0"/>
      <p:bldP spid="350218" grpId="0"/>
      <p:bldP spid="350219" grpId="0"/>
      <p:bldP spid="3502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B7AB00-E1CA-4D06-98E8-9F52C9C17421}"/>
              </a:ext>
            </a:extLst>
          </p:cNvPr>
          <p:cNvSpPr/>
          <p:nvPr/>
        </p:nvSpPr>
        <p:spPr>
          <a:xfrm>
            <a:off x="7245308" y="5041870"/>
            <a:ext cx="777316" cy="2805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BDC909-02A5-4E6A-89B6-539A4877DDFB}"/>
              </a:ext>
            </a:extLst>
          </p:cNvPr>
          <p:cNvCxnSpPr>
            <a:cxnSpLocks/>
          </p:cNvCxnSpPr>
          <p:nvPr/>
        </p:nvCxnSpPr>
        <p:spPr>
          <a:xfrm flipH="1">
            <a:off x="0" y="2269549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1BB9F0-32B4-4881-A808-F3F688C90915}"/>
              </a:ext>
            </a:extLst>
          </p:cNvPr>
          <p:cNvSpPr txBox="1"/>
          <p:nvPr/>
        </p:nvSpPr>
        <p:spPr>
          <a:xfrm>
            <a:off x="3686478" y="2395228"/>
            <a:ext cx="5209567" cy="369332"/>
          </a:xfrm>
          <a:prstGeom prst="rect">
            <a:avLst/>
          </a:prstGeom>
          <a:noFill/>
        </p:spPr>
        <p:txBody>
          <a:bodyPr wrap="square" lIns="48000" tIns="0" rIns="0" bIns="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the volume of the triangular prism.</a:t>
            </a:r>
            <a:endParaRPr kumimoji="0" lang="en-GB" altLang="en-US" sz="24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F2DCF3-CC5C-4BAE-AAA6-CDB8970E13E3}"/>
              </a:ext>
            </a:extLst>
          </p:cNvPr>
          <p:cNvSpPr/>
          <p:nvPr/>
        </p:nvSpPr>
        <p:spPr>
          <a:xfrm rot="16200000">
            <a:off x="2819602" y="3186497"/>
            <a:ext cx="910936" cy="2697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258D03-B408-4EFB-8F5B-FFD4AFB12148}"/>
              </a:ext>
            </a:extLst>
          </p:cNvPr>
          <p:cNvSpPr/>
          <p:nvPr/>
        </p:nvSpPr>
        <p:spPr>
          <a:xfrm>
            <a:off x="4874770" y="5622522"/>
            <a:ext cx="777316" cy="2805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9C2C99-5A5A-465F-8E3F-69D9F4F2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994" y="2774544"/>
            <a:ext cx="3269028" cy="20797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81E099-204B-4D01-A90A-B4F866931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98" y="2774544"/>
            <a:ext cx="3269024" cy="20797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F4299F-068D-4189-AB64-CD01E8C3759F}"/>
              </a:ext>
            </a:extLst>
          </p:cNvPr>
          <p:cNvSpPr txBox="1"/>
          <p:nvPr/>
        </p:nvSpPr>
        <p:spPr>
          <a:xfrm>
            <a:off x="6588961" y="4421643"/>
            <a:ext cx="1214429" cy="3282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14cm</a:t>
            </a:r>
            <a:endParaRPr kumimoji="0" lang="en-GB" altLang="en-US" sz="2133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A4342FC-13F0-4D6E-BC73-5650B581F0EC}"/>
                  </a:ext>
                </a:extLst>
              </p:cNvPr>
              <p:cNvSpPr txBox="1"/>
              <p:nvPr/>
            </p:nvSpPr>
            <p:spPr>
              <a:xfrm>
                <a:off x="3538690" y="5013825"/>
                <a:ext cx="2142600" cy="32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en-US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Area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altLang="en-US" sz="213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Δ</m:t>
                    </m:r>
                  </m:oMath>
                </a14:m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en-US" sz="2133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5 </a:t>
                </a:r>
                <a14:m>
                  <m:oMath xmlns:m="http://schemas.openxmlformats.org/officeDocument/2006/math">
                    <m:r>
                      <a:rPr kumimoji="0" lang="en-GB" altLang="en-US" sz="2133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8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A4342FC-13F0-4D6E-BC73-5650B581F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90" y="5013825"/>
                <a:ext cx="2142600" cy="328231"/>
              </a:xfrm>
              <a:prstGeom prst="rect">
                <a:avLst/>
              </a:prstGeom>
              <a:blipFill>
                <a:blip r:embed="rId4"/>
                <a:stretch>
                  <a:fillRect l="-7670" t="-22222" b="-518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2C3F72-7BD9-4D70-A56A-3F10D2B51375}"/>
                  </a:ext>
                </a:extLst>
              </p:cNvPr>
              <p:cNvSpPr txBox="1"/>
              <p:nvPr/>
            </p:nvSpPr>
            <p:spPr>
              <a:xfrm>
                <a:off x="3538690" y="5600657"/>
                <a:ext cx="2142600" cy="32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en-US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Area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altLang="en-US" sz="2133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Δ</m:t>
                    </m:r>
                  </m:oMath>
                </a14:m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en-US" sz="2133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altLang="en-US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20cm</a:t>
                </a:r>
                <a:r>
                  <a:rPr kumimoji="0" lang="en-GB" altLang="en-US" sz="2133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2C3F72-7BD9-4D70-A56A-3F10D2B51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690" y="5600657"/>
                <a:ext cx="2142600" cy="328231"/>
              </a:xfrm>
              <a:prstGeom prst="rect">
                <a:avLst/>
              </a:prstGeom>
              <a:blipFill>
                <a:blip r:embed="rId5"/>
                <a:stretch>
                  <a:fillRect l="-7670" t="-24074" r="-142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B61913-708A-4FD8-9D28-AB39B033D59A}"/>
              </a:ext>
            </a:extLst>
          </p:cNvPr>
          <p:cNvCxnSpPr/>
          <p:nvPr/>
        </p:nvCxnSpPr>
        <p:spPr>
          <a:xfrm>
            <a:off x="4609992" y="3425137"/>
            <a:ext cx="0" cy="126542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B2B5AEE-B055-4685-B6A2-88BEECC7AEFD}"/>
              </a:ext>
            </a:extLst>
          </p:cNvPr>
          <p:cNvSpPr txBox="1"/>
          <p:nvPr/>
        </p:nvSpPr>
        <p:spPr>
          <a:xfrm>
            <a:off x="4035713" y="3903965"/>
            <a:ext cx="574277" cy="3282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8cm</a:t>
            </a:r>
            <a:endParaRPr kumimoji="0" lang="en-GB" altLang="en-US" sz="2133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4275EE-E72F-4BFB-82D0-A51C50B48711}"/>
              </a:ext>
            </a:extLst>
          </p:cNvPr>
          <p:cNvSpPr txBox="1"/>
          <p:nvPr/>
        </p:nvSpPr>
        <p:spPr>
          <a:xfrm>
            <a:off x="5168239" y="4684022"/>
            <a:ext cx="574277" cy="3282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5cm</a:t>
            </a:r>
            <a:endParaRPr kumimoji="0" lang="en-GB" altLang="en-US" sz="2133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7893E6-E124-4524-8927-45AF758FA537}"/>
              </a:ext>
            </a:extLst>
          </p:cNvPr>
          <p:cNvCxnSpPr>
            <a:cxnSpLocks/>
          </p:cNvCxnSpPr>
          <p:nvPr/>
        </p:nvCxnSpPr>
        <p:spPr>
          <a:xfrm flipH="1">
            <a:off x="4891629" y="5313019"/>
            <a:ext cx="621745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B93F758-265F-4B8B-99DB-2541AB2B9089}"/>
              </a:ext>
            </a:extLst>
          </p:cNvPr>
          <p:cNvSpPr txBox="1"/>
          <p:nvPr/>
        </p:nvSpPr>
        <p:spPr>
          <a:xfrm>
            <a:off x="5096832" y="5277139"/>
            <a:ext cx="211336" cy="3282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CD707D-EB99-4970-911B-CB59CB3F8BE0}"/>
              </a:ext>
            </a:extLst>
          </p:cNvPr>
          <p:cNvSpPr/>
          <p:nvPr/>
        </p:nvSpPr>
        <p:spPr>
          <a:xfrm>
            <a:off x="7251175" y="5387538"/>
            <a:ext cx="900475" cy="280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93C604-1580-4BD6-AF59-24A194A3E72B}"/>
                  </a:ext>
                </a:extLst>
              </p:cNvPr>
              <p:cNvSpPr txBox="1"/>
              <p:nvPr/>
            </p:nvSpPr>
            <p:spPr>
              <a:xfrm>
                <a:off x="6096000" y="5012317"/>
                <a:ext cx="2601852" cy="32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en-US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Volume</a:t>
                </a:r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en-US" sz="2133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altLang="en-US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20cm</a:t>
                </a:r>
                <a:r>
                  <a:rPr kumimoji="0" lang="en-GB" altLang="en-US" sz="2133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en-US" sz="2133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14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93C604-1580-4BD6-AF59-24A194A3E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12317"/>
                <a:ext cx="2601852" cy="328231"/>
              </a:xfrm>
              <a:prstGeom prst="rect">
                <a:avLst/>
              </a:prstGeom>
              <a:blipFill>
                <a:blip r:embed="rId6"/>
                <a:stretch>
                  <a:fillRect l="-6323" t="-22222" r="-1405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68BF12-BFDA-4865-BBBC-8ED286FCDC84}"/>
                  </a:ext>
                </a:extLst>
              </p:cNvPr>
              <p:cNvSpPr txBox="1"/>
              <p:nvPr/>
            </p:nvSpPr>
            <p:spPr>
              <a:xfrm>
                <a:off x="6096000" y="5365673"/>
                <a:ext cx="2142600" cy="32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en-US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Volume</a:t>
                </a:r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en-US" sz="2133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altLang="en-US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280cm</a:t>
                </a:r>
                <a:r>
                  <a:rPr kumimoji="0" lang="en-GB" altLang="en-US" sz="2133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68BF12-BFDA-4865-BBBC-8ED286FCD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65673"/>
                <a:ext cx="2142600" cy="328231"/>
              </a:xfrm>
              <a:prstGeom prst="rect">
                <a:avLst/>
              </a:prstGeom>
              <a:blipFill>
                <a:blip r:embed="rId7"/>
                <a:stretch>
                  <a:fillRect l="-7692" t="-22222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D4E53397-0C12-49F3-8257-53B88DB9FE88}"/>
              </a:ext>
            </a:extLst>
          </p:cNvPr>
          <p:cNvSpPr/>
          <p:nvPr/>
        </p:nvSpPr>
        <p:spPr>
          <a:xfrm>
            <a:off x="4857838" y="5033765"/>
            <a:ext cx="761088" cy="529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88C22D-FE24-4D54-BB4A-6AA407C5E9DC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F25B7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Volume of a Prism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2F6646-D863-4ACE-BAD9-87B34B0A3F9F}"/>
                  </a:ext>
                </a:extLst>
              </p:cNvPr>
              <p:cNvSpPr txBox="1"/>
              <p:nvPr/>
            </p:nvSpPr>
            <p:spPr>
              <a:xfrm>
                <a:off x="1285875" y="1293486"/>
                <a:ext cx="1001077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4800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Volume of a prism </a:t>
                </a:r>
                <a14:m>
                  <m:oMath xmlns:m="http://schemas.openxmlformats.org/officeDocument/2006/math">
                    <m:r>
                      <a:rPr kumimoji="0" lang="en-GB" alt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GB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Area of cross-section </a:t>
                </a:r>
                <a14:m>
                  <m:oMath xmlns:m="http://schemas.openxmlformats.org/officeDocument/2006/math">
                    <m:r>
                      <a:rPr kumimoji="0" lang="en-GB" alt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GB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length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2F6646-D863-4ACE-BAD9-87B34B0A3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1293486"/>
                <a:ext cx="10010775" cy="492443"/>
              </a:xfrm>
              <a:prstGeom prst="rect">
                <a:avLst/>
              </a:prstGeom>
              <a:blipFill>
                <a:blip r:embed="rId8"/>
                <a:stretch>
                  <a:fillRect t="-23457" b="-506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96ADBE65-5A81-4631-A7FC-E02148626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16" grpId="0" animBg="1"/>
      <p:bldP spid="21" grpId="0" animBg="1"/>
      <p:bldP spid="24" grpId="0"/>
      <p:bldP spid="25" grpId="0"/>
      <p:bldP spid="26" grpId="0"/>
      <p:bldP spid="28" grpId="0"/>
      <p:bldP spid="29" grpId="0"/>
      <p:bldP spid="31" grpId="0"/>
      <p:bldP spid="32" grpId="0" animBg="1"/>
      <p:bldP spid="33" grpId="0"/>
      <p:bldP spid="34" grpId="0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BDC909-02A5-4E6A-89B6-539A4877DDFB}"/>
              </a:ext>
            </a:extLst>
          </p:cNvPr>
          <p:cNvCxnSpPr>
            <a:cxnSpLocks/>
          </p:cNvCxnSpPr>
          <p:nvPr/>
        </p:nvCxnSpPr>
        <p:spPr>
          <a:xfrm flipH="1">
            <a:off x="0" y="2269549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83D812-E7CE-4103-B3CD-BDD54F298166}"/>
                  </a:ext>
                </a:extLst>
              </p:cNvPr>
              <p:cNvSpPr txBox="1"/>
              <p:nvPr/>
            </p:nvSpPr>
            <p:spPr>
              <a:xfrm>
                <a:off x="1285875" y="1293486"/>
                <a:ext cx="10010775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4800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Volume of a prism </a:t>
                </a:r>
                <a14:m>
                  <m:oMath xmlns:m="http://schemas.openxmlformats.org/officeDocument/2006/math">
                    <m:r>
                      <a:rPr kumimoji="0" lang="en-GB" alt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GB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Area of cross-section </a:t>
                </a:r>
                <a14:m>
                  <m:oMath xmlns:m="http://schemas.openxmlformats.org/officeDocument/2006/math">
                    <m:r>
                      <a:rPr kumimoji="0" lang="en-GB" altLang="en-US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GB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length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83D812-E7CE-4103-B3CD-BDD54F298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1293486"/>
                <a:ext cx="10010775" cy="492443"/>
              </a:xfrm>
              <a:prstGeom prst="rect">
                <a:avLst/>
              </a:prstGeom>
              <a:blipFill>
                <a:blip r:embed="rId2"/>
                <a:stretch>
                  <a:fillRect t="-23457" b="-506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088C22D-FE24-4D54-BB4A-6AA407C5E9DC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F25B7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Volume of a Prism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544384-6F9A-4464-98C2-10A86B36667E}"/>
              </a:ext>
            </a:extLst>
          </p:cNvPr>
          <p:cNvSpPr/>
          <p:nvPr/>
        </p:nvSpPr>
        <p:spPr>
          <a:xfrm>
            <a:off x="5862199" y="5759538"/>
            <a:ext cx="777316" cy="2805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9C0460-12CE-4A7C-8293-D34643C29C37}"/>
              </a:ext>
            </a:extLst>
          </p:cNvPr>
          <p:cNvSpPr txBox="1"/>
          <p:nvPr/>
        </p:nvSpPr>
        <p:spPr>
          <a:xfrm>
            <a:off x="3252444" y="2701262"/>
            <a:ext cx="5209567" cy="369332"/>
          </a:xfrm>
          <a:prstGeom prst="rect">
            <a:avLst/>
          </a:prstGeom>
          <a:noFill/>
        </p:spPr>
        <p:txBody>
          <a:bodyPr wrap="square" lIns="48000" tIns="0" rIns="0" bIns="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the volume of the pentagonal prism.</a:t>
            </a:r>
            <a:endParaRPr kumimoji="0" lang="en-GB" altLang="en-US" sz="24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F7D0EB-64D8-46BF-B1C0-9B45EDDA5430}"/>
              </a:ext>
            </a:extLst>
          </p:cNvPr>
          <p:cNvSpPr/>
          <p:nvPr/>
        </p:nvSpPr>
        <p:spPr>
          <a:xfrm rot="16200000">
            <a:off x="2481759" y="3391196"/>
            <a:ext cx="910936" cy="269731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Solution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B7F2EBB-4207-4CC4-ADF6-469B0CDD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539" y="3166042"/>
            <a:ext cx="3129380" cy="1990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5169C1-E907-4225-9A95-806FA0381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542" y="3166043"/>
            <a:ext cx="3129376" cy="199092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47FCA2C-B424-4DB1-A084-D67B80652711}"/>
              </a:ext>
            </a:extLst>
          </p:cNvPr>
          <p:cNvSpPr txBox="1"/>
          <p:nvPr/>
        </p:nvSpPr>
        <p:spPr>
          <a:xfrm>
            <a:off x="4482930" y="4161572"/>
            <a:ext cx="1214429" cy="6564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Area 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12cm</a:t>
            </a:r>
            <a:r>
              <a:rPr kumimoji="0" lang="en-GB" altLang="en-US" sz="2133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7E7FAE-D37A-43C7-AA7B-47DA2316D538}"/>
              </a:ext>
            </a:extLst>
          </p:cNvPr>
          <p:cNvSpPr txBox="1"/>
          <p:nvPr/>
        </p:nvSpPr>
        <p:spPr>
          <a:xfrm>
            <a:off x="5921566" y="4888721"/>
            <a:ext cx="1214429" cy="3282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7cm</a:t>
            </a:r>
            <a:endParaRPr kumimoji="0" lang="en-GB" altLang="en-US" sz="2133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0A4A47-11E2-42BE-90C4-B8128078AAE0}"/>
                  </a:ext>
                </a:extLst>
              </p:cNvPr>
              <p:cNvSpPr txBox="1"/>
              <p:nvPr/>
            </p:nvSpPr>
            <p:spPr>
              <a:xfrm>
                <a:off x="4707023" y="5384317"/>
                <a:ext cx="2142600" cy="32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en-US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Volume</a:t>
                </a:r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en-US" sz="2133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12 </a:t>
                </a:r>
                <a14:m>
                  <m:oMath xmlns:m="http://schemas.openxmlformats.org/officeDocument/2006/math">
                    <m:r>
                      <a:rPr kumimoji="0" lang="en-GB" altLang="en-US" sz="2133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</m:oMath>
                </a14:m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7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70A4A47-11E2-42BE-90C4-B8128078A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23" y="5384317"/>
                <a:ext cx="2142600" cy="328231"/>
              </a:xfrm>
              <a:prstGeom prst="rect">
                <a:avLst/>
              </a:prstGeom>
              <a:blipFill>
                <a:blip r:embed="rId5"/>
                <a:stretch>
                  <a:fillRect l="-7670" t="-22222" b="-518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50C8D7E-E65F-4111-8ABD-B6EE39A833A8}"/>
                  </a:ext>
                </a:extLst>
              </p:cNvPr>
              <p:cNvSpPr txBox="1"/>
              <p:nvPr/>
            </p:nvSpPr>
            <p:spPr>
              <a:xfrm>
                <a:off x="4707023" y="5737673"/>
                <a:ext cx="2142600" cy="32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en-US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Volume</a:t>
                </a:r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altLang="en-US" sz="2133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GB" altLang="en-US" sz="2133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GB" altLang="en-US" sz="2133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84cm</a:t>
                </a:r>
                <a:r>
                  <a:rPr kumimoji="0" lang="en-GB" altLang="en-US" sz="2133" b="1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50C8D7E-E65F-4111-8ABD-B6EE39A8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23" y="5737673"/>
                <a:ext cx="2142600" cy="328231"/>
              </a:xfrm>
              <a:prstGeom prst="rect">
                <a:avLst/>
              </a:prstGeom>
              <a:blipFill>
                <a:blip r:embed="rId6"/>
                <a:stretch>
                  <a:fillRect l="-7670" t="-22222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extLst>
              <a:ext uri="{FF2B5EF4-FFF2-40B4-BE49-F238E27FC236}">
                <a16:creationId xmlns:a16="http://schemas.microsoft.com/office/drawing/2014/main" id="{DC9D2262-D177-49CB-88B1-A445B47B9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8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1" grpId="0" animBg="1"/>
      <p:bldP spid="44" grpId="0"/>
      <p:bldP spid="45" grpId="0"/>
      <p:bldP spid="46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>
            <a:extLst>
              <a:ext uri="{FF2B5EF4-FFF2-40B4-BE49-F238E27FC236}">
                <a16:creationId xmlns:a16="http://schemas.microsoft.com/office/drawing/2014/main" id="{3DD9DEFC-7455-0D69-78D3-400B62D2D0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880101" y="2563813"/>
            <a:ext cx="4464050" cy="2159000"/>
          </a:xfr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Tx/>
              <a:buNone/>
            </a:pPr>
            <a:r>
              <a:rPr lang="en-GB" altLang="en-US" dirty="0"/>
              <a:t>Area </a:t>
            </a:r>
          </a:p>
          <a:p>
            <a:pPr>
              <a:buFontTx/>
              <a:buNone/>
            </a:pPr>
            <a:r>
              <a:rPr lang="en-GB" altLang="en-US" dirty="0"/>
              <a:t>=  </a:t>
            </a:r>
            <a:r>
              <a:rPr lang="el-GR" altLang="en-US" dirty="0">
                <a:cs typeface="Arial" panose="020B0604020202020204" pitchFamily="34" charset="0"/>
              </a:rPr>
              <a:t>π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US" altLang="en-US" dirty="0">
                <a:cs typeface="Arial" panose="020B0604020202020204" pitchFamily="34" charset="0"/>
              </a:rPr>
              <a:t>× radius × radius</a:t>
            </a:r>
          </a:p>
          <a:p>
            <a:pPr>
              <a:buFontTx/>
              <a:buNone/>
            </a:pPr>
            <a:r>
              <a:rPr lang="en-GB" altLang="en-US" dirty="0"/>
              <a:t>=  </a:t>
            </a:r>
            <a:r>
              <a:rPr lang="el-GR" altLang="en-US" dirty="0">
                <a:cs typeface="Arial" panose="020B0604020202020204" pitchFamily="34" charset="0"/>
              </a:rPr>
              <a:t>π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US" altLang="en-US" dirty="0">
                <a:cs typeface="Arial" panose="020B0604020202020204" pitchFamily="34" charset="0"/>
              </a:rPr>
              <a:t>× radius</a:t>
            </a:r>
            <a:r>
              <a:rPr lang="en-US" altLang="en-US" baseline="30000" dirty="0">
                <a:cs typeface="Arial" panose="020B0604020202020204" pitchFamily="34" charset="0"/>
              </a:rPr>
              <a:t>2</a:t>
            </a:r>
            <a:endParaRPr lang="en-US" altLang="en-US" dirty="0">
              <a:cs typeface="Arial" panose="020B0604020202020204" pitchFamily="34" charset="0"/>
            </a:endParaRPr>
          </a:p>
          <a:p>
            <a:pPr>
              <a:buFontTx/>
              <a:buNone/>
            </a:pPr>
            <a:endParaRPr lang="en-US" altLang="en-US" dirty="0">
              <a:cs typeface="Arial" panose="020B0604020202020204" pitchFamily="34" charset="0"/>
            </a:endParaRPr>
          </a:p>
          <a:p>
            <a:pPr>
              <a:buFontTx/>
              <a:buNone/>
            </a:pPr>
            <a:endParaRPr lang="en-US" altLang="en-US" dirty="0">
              <a:cs typeface="Arial" panose="020B0604020202020204" pitchFamily="34" charset="0"/>
            </a:endParaRPr>
          </a:p>
        </p:txBody>
      </p:sp>
      <p:sp>
        <p:nvSpPr>
          <p:cNvPr id="15364" name="AutoShape 4">
            <a:extLst>
              <a:ext uri="{FF2B5EF4-FFF2-40B4-BE49-F238E27FC236}">
                <a16:creationId xmlns:a16="http://schemas.microsoft.com/office/drawing/2014/main" id="{30662BFA-3389-5F38-9D6F-9B6D684AD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1916113"/>
            <a:ext cx="3598862" cy="3600450"/>
          </a:xfrm>
          <a:custGeom>
            <a:avLst/>
            <a:gdLst>
              <a:gd name="G0" fmla="+- 376 0 0"/>
              <a:gd name="G1" fmla="+- 21600 0 376"/>
              <a:gd name="G2" fmla="+- 21600 0 37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76" y="10800"/>
                </a:moveTo>
                <a:cubicBezTo>
                  <a:pt x="376" y="16557"/>
                  <a:pt x="5043" y="21224"/>
                  <a:pt x="10800" y="21224"/>
                </a:cubicBezTo>
                <a:cubicBezTo>
                  <a:pt x="16557" y="21224"/>
                  <a:pt x="21224" y="16557"/>
                  <a:pt x="21224" y="10800"/>
                </a:cubicBezTo>
                <a:cubicBezTo>
                  <a:pt x="21224" y="5043"/>
                  <a:pt x="16557" y="376"/>
                  <a:pt x="10800" y="376"/>
                </a:cubicBezTo>
                <a:cubicBezTo>
                  <a:pt x="5043" y="376"/>
                  <a:pt x="376" y="5043"/>
                  <a:pt x="376" y="10800"/>
                </a:cubicBezTo>
                <a:close/>
              </a:path>
            </a:pathLst>
          </a:cu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365" name="Line 5">
            <a:extLst>
              <a:ext uri="{FF2B5EF4-FFF2-40B4-BE49-F238E27FC236}">
                <a16:creationId xmlns:a16="http://schemas.microsoft.com/office/drawing/2014/main" id="{907370F6-404D-AB1B-1695-EF13583859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90950" y="3571875"/>
            <a:ext cx="1728788" cy="71438"/>
          </a:xfrm>
          <a:prstGeom prst="line">
            <a:avLst/>
          </a:prstGeom>
          <a:noFill/>
          <a:ln w="730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1488ACAC-3F65-CBF4-F0AE-C5D9FC04E698}"/>
              </a:ext>
            </a:extLst>
          </p:cNvPr>
          <p:cNvSpPr txBox="1">
            <a:spLocks noChangeArrowheads="1"/>
          </p:cNvSpPr>
          <p:nvPr/>
        </p:nvSpPr>
        <p:spPr bwMode="auto">
          <a:xfrm rot="-125715">
            <a:off x="3937000" y="3068638"/>
            <a:ext cx="1943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radius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A35CBC66-6CB7-F093-8D63-9FE03A1F6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6" y="4868863"/>
            <a:ext cx="2663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area</a:t>
            </a:r>
          </a:p>
        </p:txBody>
      </p:sp>
      <p:sp>
        <p:nvSpPr>
          <p:cNvPr id="15368" name="AutoShape 8">
            <a:extLst>
              <a:ext uri="{FF2B5EF4-FFF2-40B4-BE49-F238E27FC236}">
                <a16:creationId xmlns:a16="http://schemas.microsoft.com/office/drawing/2014/main" id="{87882DE8-592C-B425-CBD9-4BF16425A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514" y="3571876"/>
            <a:ext cx="142875" cy="142875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800CE-EDDA-9503-535D-4C0CFFE3F026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1D998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Area of a circle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5AA9E-1751-2763-C5F4-7417700E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90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6096000" y="1352130"/>
            <a:ext cx="6896100" cy="1244450"/>
            <a:chOff x="3107" y="2522"/>
            <a:chExt cx="3084" cy="908"/>
          </a:xfrm>
        </p:grpSpPr>
        <p:sp>
          <p:nvSpPr>
            <p:cNvPr id="348180" name="Rectangle 20"/>
            <p:cNvSpPr>
              <a:spLocks noChangeArrowheads="1"/>
            </p:cNvSpPr>
            <p:nvPr/>
          </p:nvSpPr>
          <p:spPr bwMode="auto">
            <a:xfrm>
              <a:off x="3107" y="2522"/>
              <a:ext cx="2268" cy="90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GB" sz="24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2554" name="Group 16"/>
            <p:cNvGrpSpPr>
              <a:grpSpLocks/>
            </p:cNvGrpSpPr>
            <p:nvPr/>
          </p:nvGrpSpPr>
          <p:grpSpPr bwMode="auto">
            <a:xfrm>
              <a:off x="3142" y="2531"/>
              <a:ext cx="3049" cy="592"/>
              <a:chOff x="3470" y="2840"/>
              <a:chExt cx="3049" cy="592"/>
            </a:xfrm>
          </p:grpSpPr>
          <p:sp>
            <p:nvSpPr>
              <p:cNvPr id="22555" name="Text Box 17"/>
              <p:cNvSpPr txBox="1">
                <a:spLocks noChangeArrowheads="1"/>
              </p:cNvSpPr>
              <p:nvPr/>
            </p:nvSpPr>
            <p:spPr bwMode="auto">
              <a:xfrm>
                <a:off x="3470" y="2840"/>
                <a:ext cx="1864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cs typeface="Arial" charset="0"/>
                  </a:rPr>
                  <a:t>Volume of a cylinder</a:t>
                </a:r>
                <a:endParaRPr lang="en-GB" sz="2400" dirty="0">
                  <a:cs typeface="Arial" charset="0"/>
                </a:endParaRPr>
              </a:p>
            </p:txBody>
          </p:sp>
          <p:sp>
            <p:nvSpPr>
              <p:cNvPr id="22556" name="Text Box 18"/>
              <p:cNvSpPr txBox="1">
                <a:spLocks noChangeArrowheads="1"/>
              </p:cNvSpPr>
              <p:nvPr/>
            </p:nvSpPr>
            <p:spPr bwMode="auto">
              <a:xfrm>
                <a:off x="3470" y="3141"/>
                <a:ext cx="3049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cs typeface="Arial" charset="0"/>
                  </a:rPr>
                  <a:t>= </a:t>
                </a:r>
                <a:r>
                  <a:rPr lang="en-GB" altLang="en-US" sz="2400" dirty="0">
                    <a:cs typeface="Arial" charset="0"/>
                  </a:rPr>
                  <a:t>Volume of circular base </a:t>
                </a:r>
                <a:r>
                  <a:rPr lang="en-US" sz="2400" dirty="0">
                    <a:cs typeface="Arial" charset="0"/>
                  </a:rPr>
                  <a:t>× height</a:t>
                </a:r>
                <a:endParaRPr lang="en-GB" sz="2400" dirty="0">
                  <a:cs typeface="Arial" charset="0"/>
                </a:endParaRPr>
              </a:p>
            </p:txBody>
          </p:sp>
        </p:grpSp>
      </p:grpSp>
      <p:sp>
        <p:nvSpPr>
          <p:cNvPr id="348202" name="Text Box 42"/>
          <p:cNvSpPr txBox="1">
            <a:spLocks noChangeArrowheads="1"/>
          </p:cNvSpPr>
          <p:nvPr/>
        </p:nvSpPr>
        <p:spPr bwMode="auto">
          <a:xfrm>
            <a:off x="6511926" y="3187701"/>
            <a:ext cx="422904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cs typeface="Arial" charset="0"/>
              </a:rPr>
              <a:t>So, 12cm x </a:t>
            </a:r>
            <a:r>
              <a:rPr lang="en-GB" altLang="en-US" sz="2400" dirty="0">
                <a:cs typeface="Arial" charset="0"/>
              </a:rPr>
              <a:t>30 cm² = 360cm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³</a:t>
            </a:r>
            <a:endParaRPr lang="en-GB" sz="2400" dirty="0">
              <a:cs typeface="Arial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DB326A-FD9A-4444-BEDD-D15ABDC4AAFE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F25B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Volume of a cylinder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391670E-4C25-4F60-8C35-C02B278A4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F47118-E281-5B47-A226-C2FD5C075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42" y="2920727"/>
            <a:ext cx="4599533" cy="2851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17">
                <a:extLst>
                  <a:ext uri="{FF2B5EF4-FFF2-40B4-BE49-F238E27FC236}">
                    <a16:creationId xmlns:a16="http://schemas.microsoft.com/office/drawing/2014/main" id="{B65E5F5A-1791-C14B-BC74-3A6FD499A306}"/>
                  </a:ext>
                </a:extLst>
              </p:cNvPr>
              <p:cNvSpPr txBox="1"/>
              <p:nvPr/>
            </p:nvSpPr>
            <p:spPr>
              <a:xfrm>
                <a:off x="5871343" y="4261420"/>
                <a:ext cx="12866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GB" altLang="en-US" sz="2400" dirty="0">
                        <a:latin typeface="Cambria Math" panose="02040503050406030204" pitchFamily="18" charset="0"/>
                        <a:cs typeface="Arial" charset="0"/>
                      </a:rPr>
                      <m:t>12</m:t>
                    </m:r>
                  </m:oMath>
                </a14:m>
                <a:r>
                  <a:rPr lang="en-GB" altLang="en-US" sz="2400" dirty="0">
                    <a:cs typeface="Arial" charset="0"/>
                  </a:rPr>
                  <a:t> </a:t>
                </a:r>
                <a:r>
                  <a:rPr lang="en-GB" altLang="en-US" sz="2400" dirty="0" err="1">
                    <a:cs typeface="Arial" charset="0"/>
                  </a:rPr>
                  <a:t>cm</a:t>
                </a:r>
                <a:endParaRPr lang="en-GB" altLang="en-US" sz="2400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34" name="TextBox 17">
                <a:extLst>
                  <a:ext uri="{FF2B5EF4-FFF2-40B4-BE49-F238E27FC236}">
                    <a16:creationId xmlns:a16="http://schemas.microsoft.com/office/drawing/2014/main" id="{B65E5F5A-1791-C14B-BC74-3A6FD499A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343" y="4261420"/>
                <a:ext cx="1286696" cy="369332"/>
              </a:xfrm>
              <a:prstGeom prst="rect">
                <a:avLst/>
              </a:prstGeom>
              <a:blipFill>
                <a:blip r:embed="rId5"/>
                <a:stretch>
                  <a:fillRect l="-8057" t="-22951" b="-508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42">
            <a:extLst>
              <a:ext uri="{FF2B5EF4-FFF2-40B4-BE49-F238E27FC236}">
                <a16:creationId xmlns:a16="http://schemas.microsoft.com/office/drawing/2014/main" id="{5DB54519-DEBF-5040-94B2-406AC4135A30}"/>
              </a:ext>
            </a:extLst>
          </p:cNvPr>
          <p:cNvSpPr txBox="1"/>
          <p:nvPr/>
        </p:nvSpPr>
        <p:spPr>
          <a:xfrm>
            <a:off x="789784" y="1890615"/>
            <a:ext cx="2590524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altLang="en-US" sz="2400" dirty="0">
                <a:cs typeface="Arial" charset="0"/>
              </a:rPr>
              <a:t>Volume of circular base 30 cm²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B286D6-2362-3544-913A-8629D56EA99F}"/>
              </a:ext>
            </a:extLst>
          </p:cNvPr>
          <p:cNvCxnSpPr>
            <a:cxnSpLocks/>
          </p:cNvCxnSpPr>
          <p:nvPr/>
        </p:nvCxnSpPr>
        <p:spPr>
          <a:xfrm>
            <a:off x="5680075" y="3716481"/>
            <a:ext cx="0" cy="160892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036AAE-2836-4999-AF1B-91748583BB4E}"/>
              </a:ext>
            </a:extLst>
          </p:cNvPr>
          <p:cNvCxnSpPr>
            <a:cxnSpLocks/>
          </p:cNvCxnSpPr>
          <p:nvPr/>
        </p:nvCxnSpPr>
        <p:spPr>
          <a:xfrm>
            <a:off x="1819275" y="2781300"/>
            <a:ext cx="1009650" cy="647700"/>
          </a:xfrm>
          <a:prstGeom prst="straightConnector1">
            <a:avLst/>
          </a:prstGeom>
          <a:ln w="57150">
            <a:solidFill>
              <a:srgbClr val="F25B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7F5F0A4-3556-46C7-895A-E0D49E83C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Graphic 1">
            <a:extLst>
              <a:ext uri="{FF2B5EF4-FFF2-40B4-BE49-F238E27FC236}">
                <a16:creationId xmlns:a16="http://schemas.microsoft.com/office/drawing/2014/main" id="{96C5B42E-2B67-4A58-B9AF-78E133889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32707" cap="flat">
            <a:noFill/>
            <a:prstDash val="solid"/>
            <a:miter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8C9B5468-C837-4FF5-A94F-03C1BD52F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5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rgbClr val="7D29E7">
              <a:alpha val="40000"/>
            </a:srgb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2B74F-00A1-4CA5-8EC4-1227D53F6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9825" y="2113302"/>
            <a:ext cx="7372350" cy="263139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9600" dirty="0">
                <a:latin typeface="Arial" panose="020B0604020202020204" pitchFamily="34" charset="0"/>
                <a:cs typeface="Arial" panose="020B0604020202020204" pitchFamily="34" charset="0"/>
              </a:rPr>
              <a:t>Surface </a:t>
            </a:r>
            <a:br>
              <a:rPr lang="en-GB" sz="9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9600" dirty="0"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183A3-F135-4D5F-844F-0CE6FE1C5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18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>
            <a:extLst>
              <a:ext uri="{FF2B5EF4-FFF2-40B4-BE49-F238E27FC236}">
                <a16:creationId xmlns:a16="http://schemas.microsoft.com/office/drawing/2014/main" id="{913FCACF-176A-454B-AAE3-BE76EA652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4" y="1339851"/>
            <a:ext cx="7883525" cy="4619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How can we find the surface area of a cube of length 4cm?</a:t>
            </a:r>
          </a:p>
        </p:txBody>
      </p:sp>
      <p:grpSp>
        <p:nvGrpSpPr>
          <p:cNvPr id="7172" name="Group 6">
            <a:extLst>
              <a:ext uri="{FF2B5EF4-FFF2-40B4-BE49-F238E27FC236}">
                <a16:creationId xmlns:a16="http://schemas.microsoft.com/office/drawing/2014/main" id="{2534E0E2-2766-4DCE-A3D1-A45E9D0D2A51}"/>
              </a:ext>
            </a:extLst>
          </p:cNvPr>
          <p:cNvGrpSpPr>
            <a:grpSpLocks/>
          </p:cNvGrpSpPr>
          <p:nvPr/>
        </p:nvGrpSpPr>
        <p:grpSpPr bwMode="auto">
          <a:xfrm>
            <a:off x="1004888" y="2311400"/>
            <a:ext cx="2436812" cy="2928938"/>
            <a:chOff x="567" y="1468"/>
            <a:chExt cx="1535" cy="1845"/>
          </a:xfrm>
        </p:grpSpPr>
        <p:sp>
          <p:nvSpPr>
            <p:cNvPr id="7180" name="Freeform 7">
              <a:extLst>
                <a:ext uri="{FF2B5EF4-FFF2-40B4-BE49-F238E27FC236}">
                  <a16:creationId xmlns:a16="http://schemas.microsoft.com/office/drawing/2014/main" id="{81BB2788-9FF1-4C6B-BE1F-593452DE1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1480"/>
              <a:ext cx="1475" cy="842"/>
            </a:xfrm>
            <a:custGeom>
              <a:avLst/>
              <a:gdLst>
                <a:gd name="T0" fmla="*/ 17870755 w 636"/>
                <a:gd name="T1" fmla="*/ 0 h 363"/>
                <a:gd name="T2" fmla="*/ 0 w 636"/>
                <a:gd name="T3" fmla="*/ 10185074 h 363"/>
                <a:gd name="T4" fmla="*/ 17870755 w 636"/>
                <a:gd name="T5" fmla="*/ 20425392 h 363"/>
                <a:gd name="T6" fmla="*/ 35713308 w 636"/>
                <a:gd name="T7" fmla="*/ 10185074 h 363"/>
                <a:gd name="T8" fmla="*/ 17870755 w 636"/>
                <a:gd name="T9" fmla="*/ 0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6"/>
                <a:gd name="T16" fmla="*/ 0 h 363"/>
                <a:gd name="T17" fmla="*/ 636 w 636"/>
                <a:gd name="T18" fmla="*/ 363 h 3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6" h="363">
                  <a:moveTo>
                    <a:pt x="318" y="0"/>
                  </a:moveTo>
                  <a:lnTo>
                    <a:pt x="0" y="181"/>
                  </a:lnTo>
                  <a:lnTo>
                    <a:pt x="318" y="363"/>
                  </a:lnTo>
                  <a:lnTo>
                    <a:pt x="636" y="181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81" name="Freeform 8">
              <a:extLst>
                <a:ext uri="{FF2B5EF4-FFF2-40B4-BE49-F238E27FC236}">
                  <a16:creationId xmlns:a16="http://schemas.microsoft.com/office/drawing/2014/main" id="{C890DE0F-CA95-4925-B0AB-3AADCAD25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" y="1899"/>
              <a:ext cx="738" cy="1263"/>
            </a:xfrm>
            <a:custGeom>
              <a:avLst/>
              <a:gdLst>
                <a:gd name="T0" fmla="*/ 0 w 318"/>
                <a:gd name="T1" fmla="*/ 0 h 544"/>
                <a:gd name="T2" fmla="*/ 0 w 318"/>
                <a:gd name="T3" fmla="*/ 20677205 h 544"/>
                <a:gd name="T4" fmla="*/ 18014856 w 318"/>
                <a:gd name="T5" fmla="*/ 30974476 h 544"/>
                <a:gd name="T6" fmla="*/ 18014856 w 318"/>
                <a:gd name="T7" fmla="*/ 10374031 h 544"/>
                <a:gd name="T8" fmla="*/ 0 w 318"/>
                <a:gd name="T9" fmla="*/ 0 h 5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8"/>
                <a:gd name="T16" fmla="*/ 0 h 544"/>
                <a:gd name="T17" fmla="*/ 318 w 318"/>
                <a:gd name="T18" fmla="*/ 544 h 5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8" h="544">
                  <a:moveTo>
                    <a:pt x="0" y="0"/>
                  </a:moveTo>
                  <a:lnTo>
                    <a:pt x="0" y="363"/>
                  </a:lnTo>
                  <a:lnTo>
                    <a:pt x="318" y="544"/>
                  </a:lnTo>
                  <a:lnTo>
                    <a:pt x="318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82" name="Freeform 9">
              <a:extLst>
                <a:ext uri="{FF2B5EF4-FFF2-40B4-BE49-F238E27FC236}">
                  <a16:creationId xmlns:a16="http://schemas.microsoft.com/office/drawing/2014/main" id="{4620BE6D-478F-409A-89D2-74B022C207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14" y="1899"/>
              <a:ext cx="737" cy="1263"/>
            </a:xfrm>
            <a:custGeom>
              <a:avLst/>
              <a:gdLst>
                <a:gd name="T0" fmla="*/ 0 w 318"/>
                <a:gd name="T1" fmla="*/ 0 h 544"/>
                <a:gd name="T2" fmla="*/ 0 w 318"/>
                <a:gd name="T3" fmla="*/ 20677205 h 544"/>
                <a:gd name="T4" fmla="*/ 17695664 w 318"/>
                <a:gd name="T5" fmla="*/ 30974476 h 544"/>
                <a:gd name="T6" fmla="*/ 17695664 w 318"/>
                <a:gd name="T7" fmla="*/ 10374031 h 544"/>
                <a:gd name="T8" fmla="*/ 0 w 318"/>
                <a:gd name="T9" fmla="*/ 0 h 5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8"/>
                <a:gd name="T16" fmla="*/ 0 h 544"/>
                <a:gd name="T17" fmla="*/ 318 w 318"/>
                <a:gd name="T18" fmla="*/ 544 h 5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8" h="544">
                  <a:moveTo>
                    <a:pt x="0" y="0"/>
                  </a:moveTo>
                  <a:lnTo>
                    <a:pt x="0" y="363"/>
                  </a:lnTo>
                  <a:lnTo>
                    <a:pt x="318" y="544"/>
                  </a:lnTo>
                  <a:lnTo>
                    <a:pt x="318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83" name="Line 10">
              <a:extLst>
                <a:ext uri="{FF2B5EF4-FFF2-40B4-BE49-F238E27FC236}">
                  <a16:creationId xmlns:a16="http://schemas.microsoft.com/office/drawing/2014/main" id="{AAE4DF84-8714-4FEF-B297-83804B8185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899"/>
              <a:ext cx="0" cy="8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84" name="Freeform 11">
              <a:extLst>
                <a:ext uri="{FF2B5EF4-FFF2-40B4-BE49-F238E27FC236}">
                  <a16:creationId xmlns:a16="http://schemas.microsoft.com/office/drawing/2014/main" id="{5EFDC20E-28A7-4CE9-965C-C2F4C25B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" y="1468"/>
              <a:ext cx="744" cy="430"/>
            </a:xfrm>
            <a:custGeom>
              <a:avLst/>
              <a:gdLst>
                <a:gd name="T0" fmla="*/ 0 w 744"/>
                <a:gd name="T1" fmla="*/ 430 h 430"/>
                <a:gd name="T2" fmla="*/ 744 w 744"/>
                <a:gd name="T3" fmla="*/ 0 h 430"/>
                <a:gd name="T4" fmla="*/ 0 60000 65536"/>
                <a:gd name="T5" fmla="*/ 0 60000 65536"/>
                <a:gd name="T6" fmla="*/ 0 w 744"/>
                <a:gd name="T7" fmla="*/ 0 h 430"/>
                <a:gd name="T8" fmla="*/ 744 w 744"/>
                <a:gd name="T9" fmla="*/ 430 h 4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4" h="430">
                  <a:moveTo>
                    <a:pt x="0" y="430"/>
                  </a:moveTo>
                  <a:lnTo>
                    <a:pt x="74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85" name="Line 12">
              <a:extLst>
                <a:ext uri="{FF2B5EF4-FFF2-40B4-BE49-F238E27FC236}">
                  <a16:creationId xmlns:a16="http://schemas.microsoft.com/office/drawing/2014/main" id="{DA183188-B1E7-4748-B5B4-3D4F4A17E2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7" y="2321"/>
              <a:ext cx="0" cy="8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86" name="Line 13">
              <a:extLst>
                <a:ext uri="{FF2B5EF4-FFF2-40B4-BE49-F238E27FC236}">
                  <a16:creationId xmlns:a16="http://schemas.microsoft.com/office/drawing/2014/main" id="{7548EE54-A581-4184-954B-93FC526C2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4" y="1899"/>
              <a:ext cx="0" cy="8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87" name="Freeform 14">
              <a:extLst>
                <a:ext uri="{FF2B5EF4-FFF2-40B4-BE49-F238E27FC236}">
                  <a16:creationId xmlns:a16="http://schemas.microsoft.com/office/drawing/2014/main" id="{C1650C27-3E4D-4D13-AB41-F97F2CB00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" y="2742"/>
              <a:ext cx="731" cy="420"/>
            </a:xfrm>
            <a:custGeom>
              <a:avLst/>
              <a:gdLst>
                <a:gd name="T0" fmla="*/ 0 w 731"/>
                <a:gd name="T1" fmla="*/ 420 h 420"/>
                <a:gd name="T2" fmla="*/ 731 w 731"/>
                <a:gd name="T3" fmla="*/ 0 h 420"/>
                <a:gd name="T4" fmla="*/ 0 60000 65536"/>
                <a:gd name="T5" fmla="*/ 0 60000 65536"/>
                <a:gd name="T6" fmla="*/ 0 w 731"/>
                <a:gd name="T7" fmla="*/ 0 h 420"/>
                <a:gd name="T8" fmla="*/ 731 w 731"/>
                <a:gd name="T9" fmla="*/ 420 h 42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1" h="420">
                  <a:moveTo>
                    <a:pt x="0" y="420"/>
                  </a:moveTo>
                  <a:lnTo>
                    <a:pt x="731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88" name="Line 15">
              <a:extLst>
                <a:ext uri="{FF2B5EF4-FFF2-40B4-BE49-F238E27FC236}">
                  <a16:creationId xmlns:a16="http://schemas.microsoft.com/office/drawing/2014/main" id="{4B8CD653-134F-4E3F-A872-111C0637CC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00000">
              <a:off x="1682" y="1689"/>
              <a:ext cx="0" cy="8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89" name="Freeform 16">
              <a:extLst>
                <a:ext uri="{FF2B5EF4-FFF2-40B4-BE49-F238E27FC236}">
                  <a16:creationId xmlns:a16="http://schemas.microsoft.com/office/drawing/2014/main" id="{3977FE8E-BA60-4EE9-B6AD-44CBF3282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" y="1470"/>
              <a:ext cx="736" cy="430"/>
            </a:xfrm>
            <a:custGeom>
              <a:avLst/>
              <a:gdLst>
                <a:gd name="T0" fmla="*/ 736 w 736"/>
                <a:gd name="T1" fmla="*/ 430 h 430"/>
                <a:gd name="T2" fmla="*/ 0 w 736"/>
                <a:gd name="T3" fmla="*/ 0 h 430"/>
                <a:gd name="T4" fmla="*/ 0 60000 65536"/>
                <a:gd name="T5" fmla="*/ 0 60000 65536"/>
                <a:gd name="T6" fmla="*/ 0 w 736"/>
                <a:gd name="T7" fmla="*/ 0 h 430"/>
                <a:gd name="T8" fmla="*/ 736 w 736"/>
                <a:gd name="T9" fmla="*/ 430 h 43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6" h="430">
                  <a:moveTo>
                    <a:pt x="736" y="430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90" name="Freeform 17">
              <a:extLst>
                <a:ext uri="{FF2B5EF4-FFF2-40B4-BE49-F238E27FC236}">
                  <a16:creationId xmlns:a16="http://schemas.microsoft.com/office/drawing/2014/main" id="{C6470FE3-A1C3-4F65-8383-A999D8B8B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" y="1900"/>
              <a:ext cx="738" cy="422"/>
            </a:xfrm>
            <a:custGeom>
              <a:avLst/>
              <a:gdLst>
                <a:gd name="T0" fmla="*/ 738 w 738"/>
                <a:gd name="T1" fmla="*/ 422 h 422"/>
                <a:gd name="T2" fmla="*/ 0 w 738"/>
                <a:gd name="T3" fmla="*/ 0 h 422"/>
                <a:gd name="T4" fmla="*/ 0 60000 65536"/>
                <a:gd name="T5" fmla="*/ 0 60000 65536"/>
                <a:gd name="T6" fmla="*/ 0 w 738"/>
                <a:gd name="T7" fmla="*/ 0 h 422"/>
                <a:gd name="T8" fmla="*/ 738 w 738"/>
                <a:gd name="T9" fmla="*/ 422 h 4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422">
                  <a:moveTo>
                    <a:pt x="738" y="422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91" name="Freeform 18">
              <a:extLst>
                <a:ext uri="{FF2B5EF4-FFF2-40B4-BE49-F238E27FC236}">
                  <a16:creationId xmlns:a16="http://schemas.microsoft.com/office/drawing/2014/main" id="{CF508F9A-65BC-42D5-AE5B-EDFC90521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" y="2743"/>
              <a:ext cx="738" cy="423"/>
            </a:xfrm>
            <a:custGeom>
              <a:avLst/>
              <a:gdLst>
                <a:gd name="T0" fmla="*/ 738 w 738"/>
                <a:gd name="T1" fmla="*/ 423 h 423"/>
                <a:gd name="T2" fmla="*/ 0 w 738"/>
                <a:gd name="T3" fmla="*/ 0 h 423"/>
                <a:gd name="T4" fmla="*/ 0 60000 65536"/>
                <a:gd name="T5" fmla="*/ 0 60000 65536"/>
                <a:gd name="T6" fmla="*/ 0 w 738"/>
                <a:gd name="T7" fmla="*/ 0 h 423"/>
                <a:gd name="T8" fmla="*/ 738 w 738"/>
                <a:gd name="T9" fmla="*/ 423 h 42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38" h="423">
                  <a:moveTo>
                    <a:pt x="738" y="423"/>
                  </a:move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92" name="Line 19">
              <a:extLst>
                <a:ext uri="{FF2B5EF4-FFF2-40B4-BE49-F238E27FC236}">
                  <a16:creationId xmlns:a16="http://schemas.microsoft.com/office/drawing/2014/main" id="{CAA1F1D2-0355-4A02-96EA-083615FF2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" y="2841"/>
              <a:ext cx="725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193" name="Text Box 20">
              <a:extLst>
                <a:ext uri="{FF2B5EF4-FFF2-40B4-BE49-F238E27FC236}">
                  <a16:creationId xmlns:a16="http://schemas.microsoft.com/office/drawing/2014/main" id="{2BCFD5C1-8100-4211-96DE-B6A04967DF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3022"/>
              <a:ext cx="21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4</a:t>
              </a:r>
              <a:endParaRPr kumimoji="0" lang="en-GB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19157" name="Text Box 21">
            <a:extLst>
              <a:ext uri="{FF2B5EF4-FFF2-40B4-BE49-F238E27FC236}">
                <a16:creationId xmlns:a16="http://schemas.microsoft.com/office/drawing/2014/main" id="{AC4963B5-B47C-49F4-816B-C8EACBDB2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2249489"/>
            <a:ext cx="47736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All six faces of a cube have the same area.</a:t>
            </a: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1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9158" name="Text Box 22">
            <a:extLst>
              <a:ext uri="{FF2B5EF4-FFF2-40B4-BE49-F238E27FC236}">
                <a16:creationId xmlns:a16="http://schemas.microsoft.com/office/drawing/2014/main" id="{F4659E2E-9B39-4DAB-BB4B-2124F6389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3398838"/>
            <a:ext cx="4376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The area of each face is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×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=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16</a:t>
            </a:r>
            <a:endParaRPr kumimoji="0" lang="en-GB" altLang="en-US" sz="2400" b="0" i="0" u="none" strike="noStrike" kern="1200" cap="none" spc="0" normalizeH="0" baseline="30000" noProof="0" dirty="0">
              <a:ln>
                <a:noFill/>
              </a:ln>
              <a:solidFill>
                <a:srgbClr val="01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" name="Group 23">
            <a:extLst>
              <a:ext uri="{FF2B5EF4-FFF2-40B4-BE49-F238E27FC236}">
                <a16:creationId xmlns:a16="http://schemas.microsoft.com/office/drawing/2014/main" id="{F49D8B7B-B402-4CC6-91A5-AFF658C2F938}"/>
              </a:ext>
            </a:extLst>
          </p:cNvPr>
          <p:cNvGrpSpPr>
            <a:grpSpLocks/>
          </p:cNvGrpSpPr>
          <p:nvPr/>
        </p:nvGrpSpPr>
        <p:grpSpPr bwMode="auto">
          <a:xfrm>
            <a:off x="3748088" y="4032250"/>
            <a:ext cx="5256212" cy="1511300"/>
            <a:chOff x="2295" y="2552"/>
            <a:chExt cx="3311" cy="952"/>
          </a:xfrm>
        </p:grpSpPr>
        <p:sp>
          <p:nvSpPr>
            <p:cNvPr id="7176" name="Text Box 24">
              <a:extLst>
                <a:ext uri="{FF2B5EF4-FFF2-40B4-BE49-F238E27FC236}">
                  <a16:creationId xmlns:a16="http://schemas.microsoft.com/office/drawing/2014/main" id="{C86759F6-D2DD-49DA-BF2C-83FAA7BB0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4" y="2552"/>
              <a:ext cx="93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panose="020B0604020202020204" pitchFamily="34" charset="0"/>
                </a:rPr>
                <a:t>Therefore,</a:t>
              </a:r>
              <a:endPara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7177" name="Group 25">
              <a:extLst>
                <a:ext uri="{FF2B5EF4-FFF2-40B4-BE49-F238E27FC236}">
                  <a16:creationId xmlns:a16="http://schemas.microsoft.com/office/drawing/2014/main" id="{E3925F6A-FDA1-417A-ABD4-049400326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95" y="3022"/>
              <a:ext cx="3311" cy="482"/>
              <a:chOff x="2295" y="3022"/>
              <a:chExt cx="3311" cy="482"/>
            </a:xfrm>
          </p:grpSpPr>
          <p:sp>
            <p:nvSpPr>
              <p:cNvPr id="219162" name="Rectangle 26">
                <a:extLst>
                  <a:ext uri="{FF2B5EF4-FFF2-40B4-BE49-F238E27FC236}">
                    <a16:creationId xmlns:a16="http://schemas.microsoft.com/office/drawing/2014/main" id="{4EFEEDA2-3DA7-40F7-9DC7-8335534B1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5" y="3022"/>
                <a:ext cx="3285" cy="4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179" name="Text Box 27">
                <a:extLst>
                  <a:ext uri="{FF2B5EF4-FFF2-40B4-BE49-F238E27FC236}">
                    <a16:creationId xmlns:a16="http://schemas.microsoft.com/office/drawing/2014/main" id="{89F43831-05C5-4280-BA65-704859F533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0" y="3105"/>
                <a:ext cx="326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006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Arial" panose="020B0604020202020204" pitchFamily="34" charset="0"/>
                  </a:rPr>
                  <a:t>Surface area of a cube = 16</a:t>
                </a:r>
                <a:r>
                  <a:rPr kumimoji="0" lang="en-US" alt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1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 x 6 = 96cm</a:t>
                </a:r>
                <a:r>
                  <a:rPr kumimoji="0" lang="en-US" altLang="en-US" sz="2400" b="0" i="1" u="none" strike="noStrike" kern="1200" cap="none" spc="0" normalizeH="0" baseline="30000" noProof="0" dirty="0">
                    <a:ln>
                      <a:noFill/>
                    </a:ln>
                    <a:solidFill>
                      <a:srgbClr val="010066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Arial" panose="020B0604020202020204" pitchFamily="34" charset="0"/>
                  </a:rPr>
                  <a:t>2</a:t>
                </a:r>
                <a:endParaRPr kumimoji="0" lang="en-GB" alt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8C6503-2E25-4D2D-829E-7BC7550EDF8B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1D998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Surface Area of a cube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B430DA-93B9-48B0-A535-386318C19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57" grpId="0" autoUpdateAnimBg="0"/>
      <p:bldP spid="219158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Freeform 2">
            <a:extLst>
              <a:ext uri="{FF2B5EF4-FFF2-40B4-BE49-F238E27FC236}">
                <a16:creationId xmlns:a16="http://schemas.microsoft.com/office/drawing/2014/main" id="{5FA0F576-8804-4D25-98F4-0F9333ACC4EF}"/>
              </a:ext>
            </a:extLst>
          </p:cNvPr>
          <p:cNvSpPr>
            <a:spLocks/>
          </p:cNvSpPr>
          <p:nvPr/>
        </p:nvSpPr>
        <p:spPr bwMode="auto">
          <a:xfrm>
            <a:off x="1377951" y="4159250"/>
            <a:ext cx="2519363" cy="1512888"/>
          </a:xfrm>
          <a:custGeom>
            <a:avLst/>
            <a:gdLst>
              <a:gd name="T0" fmla="*/ 2147483647 w 1587"/>
              <a:gd name="T1" fmla="*/ 0 h 953"/>
              <a:gd name="T2" fmla="*/ 0 w 1587"/>
              <a:gd name="T3" fmla="*/ 2147483647 h 953"/>
              <a:gd name="T4" fmla="*/ 2147483647 w 1587"/>
              <a:gd name="T5" fmla="*/ 2147483647 h 953"/>
              <a:gd name="T6" fmla="*/ 2147483647 w 1587"/>
              <a:gd name="T7" fmla="*/ 2147483647 h 953"/>
              <a:gd name="T8" fmla="*/ 2147483647 w 1587"/>
              <a:gd name="T9" fmla="*/ 0 h 9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87"/>
              <a:gd name="T16" fmla="*/ 0 h 953"/>
              <a:gd name="T17" fmla="*/ 1587 w 1587"/>
              <a:gd name="T18" fmla="*/ 953 h 9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87" h="953">
                <a:moveTo>
                  <a:pt x="907" y="0"/>
                </a:moveTo>
                <a:lnTo>
                  <a:pt x="0" y="545"/>
                </a:lnTo>
                <a:lnTo>
                  <a:pt x="680" y="953"/>
                </a:lnTo>
                <a:lnTo>
                  <a:pt x="1587" y="409"/>
                </a:lnTo>
                <a:lnTo>
                  <a:pt x="907" y="0"/>
                </a:lnTo>
                <a:close/>
              </a:path>
            </a:pathLst>
          </a:custGeom>
          <a:gradFill rotWithShape="1">
            <a:gsLst>
              <a:gs pos="0">
                <a:srgbClr val="39B4DB"/>
              </a:gs>
              <a:gs pos="100000">
                <a:srgbClr val="80D0E8"/>
              </a:gs>
            </a:gsLst>
            <a:lin ang="189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5" name="Line 3">
            <a:extLst>
              <a:ext uri="{FF2B5EF4-FFF2-40B4-BE49-F238E27FC236}">
                <a16:creationId xmlns:a16="http://schemas.microsoft.com/office/drawing/2014/main" id="{CCF1CB44-730E-4CEE-99F9-2155E4DFEF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57451" y="4806950"/>
            <a:ext cx="1439863" cy="86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96" name="Line 4">
            <a:extLst>
              <a:ext uri="{FF2B5EF4-FFF2-40B4-BE49-F238E27FC236}">
                <a16:creationId xmlns:a16="http://schemas.microsoft.com/office/drawing/2014/main" id="{240B7BF7-1519-4CBB-9347-990A8BB74D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950" y="5022850"/>
            <a:ext cx="107950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B175C370-F4F0-4828-94BE-31DDD5E26B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7450" y="4014788"/>
            <a:ext cx="0" cy="16557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98" name="Line 6">
            <a:extLst>
              <a:ext uri="{FF2B5EF4-FFF2-40B4-BE49-F238E27FC236}">
                <a16:creationId xmlns:a16="http://schemas.microsoft.com/office/drawing/2014/main" id="{51B733CE-97FC-4A28-9E07-4A98E339AC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7950" y="3367088"/>
            <a:ext cx="0" cy="16557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99" name="Freeform 7">
            <a:extLst>
              <a:ext uri="{FF2B5EF4-FFF2-40B4-BE49-F238E27FC236}">
                <a16:creationId xmlns:a16="http://schemas.microsoft.com/office/drawing/2014/main" id="{9EF1819B-25C9-4284-89A3-5601AC45C679}"/>
              </a:ext>
            </a:extLst>
          </p:cNvPr>
          <p:cNvSpPr>
            <a:spLocks/>
          </p:cNvSpPr>
          <p:nvPr/>
        </p:nvSpPr>
        <p:spPr bwMode="auto">
          <a:xfrm>
            <a:off x="1377951" y="2501900"/>
            <a:ext cx="2519363" cy="1512888"/>
          </a:xfrm>
          <a:custGeom>
            <a:avLst/>
            <a:gdLst>
              <a:gd name="T0" fmla="*/ 2147483647 w 1587"/>
              <a:gd name="T1" fmla="*/ 0 h 953"/>
              <a:gd name="T2" fmla="*/ 0 w 1587"/>
              <a:gd name="T3" fmla="*/ 2147483647 h 953"/>
              <a:gd name="T4" fmla="*/ 2147483647 w 1587"/>
              <a:gd name="T5" fmla="*/ 2147483647 h 953"/>
              <a:gd name="T6" fmla="*/ 2147483647 w 1587"/>
              <a:gd name="T7" fmla="*/ 2147483647 h 953"/>
              <a:gd name="T8" fmla="*/ 2147483647 w 1587"/>
              <a:gd name="T9" fmla="*/ 0 h 9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87"/>
              <a:gd name="T16" fmla="*/ 0 h 953"/>
              <a:gd name="T17" fmla="*/ 1587 w 1587"/>
              <a:gd name="T18" fmla="*/ 953 h 9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87" h="953">
                <a:moveTo>
                  <a:pt x="907" y="0"/>
                </a:moveTo>
                <a:lnTo>
                  <a:pt x="0" y="545"/>
                </a:lnTo>
                <a:lnTo>
                  <a:pt x="680" y="953"/>
                </a:lnTo>
                <a:lnTo>
                  <a:pt x="1587" y="409"/>
                </a:lnTo>
                <a:lnTo>
                  <a:pt x="907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200" name="Line 8">
            <a:extLst>
              <a:ext uri="{FF2B5EF4-FFF2-40B4-BE49-F238E27FC236}">
                <a16:creationId xmlns:a16="http://schemas.microsoft.com/office/drawing/2014/main" id="{52A00705-86B7-4C72-B5D7-B50EE762E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7813" y="4159250"/>
            <a:ext cx="1079500" cy="6477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01" name="Line 9">
            <a:extLst>
              <a:ext uri="{FF2B5EF4-FFF2-40B4-BE49-F238E27FC236}">
                <a16:creationId xmlns:a16="http://schemas.microsoft.com/office/drawing/2014/main" id="{9C80EAE2-70A5-4575-8ACA-8128896FCE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7951" y="4159250"/>
            <a:ext cx="1439863" cy="8636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02" name="Line 10">
            <a:extLst>
              <a:ext uri="{FF2B5EF4-FFF2-40B4-BE49-F238E27FC236}">
                <a16:creationId xmlns:a16="http://schemas.microsoft.com/office/drawing/2014/main" id="{DD22FB7D-6E31-4200-A126-762DC39807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7313" y="3151188"/>
            <a:ext cx="0" cy="1657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03" name="Line 11">
            <a:extLst>
              <a:ext uri="{FF2B5EF4-FFF2-40B4-BE49-F238E27FC236}">
                <a16:creationId xmlns:a16="http://schemas.microsoft.com/office/drawing/2014/main" id="{76A2786C-EBA5-4786-AE55-BA6EE77618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7813" y="2501900"/>
            <a:ext cx="0" cy="16573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04" name="Text Box 13">
            <a:extLst>
              <a:ext uri="{FF2B5EF4-FFF2-40B4-BE49-F238E27FC236}">
                <a16:creationId xmlns:a16="http://schemas.microsoft.com/office/drawing/2014/main" id="{0FA89C59-F510-41A3-874D-5162927D4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4" y="1206501"/>
            <a:ext cx="78835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To find the </a:t>
            </a: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surface</a:t>
            </a: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GB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area</a:t>
            </a: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 of a cuboid, we calculate the total area of all of the faces.</a:t>
            </a:r>
          </a:p>
        </p:txBody>
      </p:sp>
      <p:sp>
        <p:nvSpPr>
          <p:cNvPr id="210959" name="Text Box 15">
            <a:extLst>
              <a:ext uri="{FF2B5EF4-FFF2-40B4-BE49-F238E27FC236}">
                <a16:creationId xmlns:a16="http://schemas.microsoft.com/office/drawing/2014/main" id="{B75AFAA4-4F1A-43EC-B395-D2007EE86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4" y="3006725"/>
            <a:ext cx="3836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 cuboid has 6 faces.</a:t>
            </a:r>
          </a:p>
        </p:txBody>
      </p:sp>
      <p:sp>
        <p:nvSpPr>
          <p:cNvPr id="210960" name="Text Box 16">
            <a:extLst>
              <a:ext uri="{FF2B5EF4-FFF2-40B4-BE49-F238E27FC236}">
                <a16:creationId xmlns:a16="http://schemas.microsoft.com/office/drawing/2014/main" id="{64C42260-2EC3-498A-BE05-2290BFB1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4" y="4086226"/>
            <a:ext cx="47069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The top and the bottom of the cuboid have the same area.</a:t>
            </a:r>
          </a:p>
        </p:txBody>
      </p:sp>
      <p:sp>
        <p:nvSpPr>
          <p:cNvPr id="210962" name="Freeform 18">
            <a:extLst>
              <a:ext uri="{FF2B5EF4-FFF2-40B4-BE49-F238E27FC236}">
                <a16:creationId xmlns:a16="http://schemas.microsoft.com/office/drawing/2014/main" id="{FD0ADF15-2BE7-4196-83AF-74E0DA0D1B5C}"/>
              </a:ext>
            </a:extLst>
          </p:cNvPr>
          <p:cNvSpPr>
            <a:spLocks/>
          </p:cNvSpPr>
          <p:nvPr/>
        </p:nvSpPr>
        <p:spPr bwMode="auto">
          <a:xfrm>
            <a:off x="1377951" y="2501900"/>
            <a:ext cx="2519363" cy="1512888"/>
          </a:xfrm>
          <a:custGeom>
            <a:avLst/>
            <a:gdLst>
              <a:gd name="T0" fmla="*/ 2147483647 w 1587"/>
              <a:gd name="T1" fmla="*/ 0 h 953"/>
              <a:gd name="T2" fmla="*/ 0 w 1587"/>
              <a:gd name="T3" fmla="*/ 2147483647 h 953"/>
              <a:gd name="T4" fmla="*/ 2147483647 w 1587"/>
              <a:gd name="T5" fmla="*/ 2147483647 h 953"/>
              <a:gd name="T6" fmla="*/ 2147483647 w 1587"/>
              <a:gd name="T7" fmla="*/ 2147483647 h 953"/>
              <a:gd name="T8" fmla="*/ 2147483647 w 1587"/>
              <a:gd name="T9" fmla="*/ 0 h 9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87"/>
              <a:gd name="T16" fmla="*/ 0 h 953"/>
              <a:gd name="T17" fmla="*/ 1587 w 1587"/>
              <a:gd name="T18" fmla="*/ 953 h 9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87" h="953">
                <a:moveTo>
                  <a:pt x="907" y="0"/>
                </a:moveTo>
                <a:lnTo>
                  <a:pt x="0" y="545"/>
                </a:lnTo>
                <a:lnTo>
                  <a:pt x="680" y="953"/>
                </a:lnTo>
                <a:lnTo>
                  <a:pt x="1587" y="409"/>
                </a:lnTo>
                <a:lnTo>
                  <a:pt x="907" y="0"/>
                </a:lnTo>
                <a:close/>
              </a:path>
            </a:pathLst>
          </a:custGeom>
          <a:gradFill rotWithShape="1">
            <a:gsLst>
              <a:gs pos="0">
                <a:srgbClr val="39B4DB"/>
              </a:gs>
              <a:gs pos="100000">
                <a:srgbClr val="80D0E8"/>
              </a:gs>
            </a:gsLst>
            <a:lin ang="18900000" scaled="1"/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56138-C947-463A-9D13-69CCD4E84E34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1D998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Surface Area of a cuboid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DCA9E8-D753-4D00-B2D6-1E9B6B7B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6" grpId="0" animBg="1"/>
      <p:bldP spid="210959" grpId="0" autoUpdateAnimBg="0"/>
      <p:bldP spid="210960" grpId="0" autoUpdateAnimBg="0"/>
      <p:bldP spid="2109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Freeform 2">
            <a:extLst>
              <a:ext uri="{FF2B5EF4-FFF2-40B4-BE49-F238E27FC236}">
                <a16:creationId xmlns:a16="http://schemas.microsoft.com/office/drawing/2014/main" id="{2AD34104-1D49-4B6A-B93D-C78302E913C4}"/>
              </a:ext>
            </a:extLst>
          </p:cNvPr>
          <p:cNvSpPr>
            <a:spLocks/>
          </p:cNvSpPr>
          <p:nvPr/>
        </p:nvSpPr>
        <p:spPr bwMode="auto">
          <a:xfrm>
            <a:off x="2568576" y="2492375"/>
            <a:ext cx="1439863" cy="2520950"/>
          </a:xfrm>
          <a:custGeom>
            <a:avLst/>
            <a:gdLst>
              <a:gd name="T0" fmla="*/ 2147483647 w 907"/>
              <a:gd name="T1" fmla="*/ 0 h 1588"/>
              <a:gd name="T2" fmla="*/ 0 w 907"/>
              <a:gd name="T3" fmla="*/ 2147483647 h 1588"/>
              <a:gd name="T4" fmla="*/ 0 w 907"/>
              <a:gd name="T5" fmla="*/ 2147483647 h 1588"/>
              <a:gd name="T6" fmla="*/ 2147483647 w 907"/>
              <a:gd name="T7" fmla="*/ 2147483647 h 1588"/>
              <a:gd name="T8" fmla="*/ 2147483647 w 907"/>
              <a:gd name="T9" fmla="*/ 0 h 15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7"/>
              <a:gd name="T16" fmla="*/ 0 h 1588"/>
              <a:gd name="T17" fmla="*/ 907 w 907"/>
              <a:gd name="T18" fmla="*/ 1588 h 15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7" h="1588">
                <a:moveTo>
                  <a:pt x="907" y="0"/>
                </a:moveTo>
                <a:lnTo>
                  <a:pt x="0" y="545"/>
                </a:lnTo>
                <a:lnTo>
                  <a:pt x="0" y="1588"/>
                </a:lnTo>
                <a:lnTo>
                  <a:pt x="907" y="1044"/>
                </a:lnTo>
                <a:lnTo>
                  <a:pt x="907" y="0"/>
                </a:lnTo>
                <a:close/>
              </a:path>
            </a:pathLst>
          </a:custGeom>
          <a:gradFill rotWithShape="1">
            <a:gsLst>
              <a:gs pos="0">
                <a:srgbClr val="8FD63A"/>
              </a:gs>
              <a:gs pos="100000">
                <a:srgbClr val="C0E890"/>
              </a:gs>
            </a:gsLst>
            <a:lin ang="1890000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854EA432-464C-4DAA-AD98-34DEE11640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8076" y="4797425"/>
            <a:ext cx="1439863" cy="86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840BD31F-357E-4953-A233-1CB0AE07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8575" y="5013325"/>
            <a:ext cx="107950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98551FE1-587C-49D1-85DC-E2219755CF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075" y="4005263"/>
            <a:ext cx="0" cy="16557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D5075DF0-5717-4A46-8951-84AE97D190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8575" y="3357563"/>
            <a:ext cx="0" cy="16557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47" name="Freeform 7">
            <a:extLst>
              <a:ext uri="{FF2B5EF4-FFF2-40B4-BE49-F238E27FC236}">
                <a16:creationId xmlns:a16="http://schemas.microsoft.com/office/drawing/2014/main" id="{46EF4A90-C984-4B98-8FE9-ABB94FB7ED57}"/>
              </a:ext>
            </a:extLst>
          </p:cNvPr>
          <p:cNvSpPr>
            <a:spLocks/>
          </p:cNvSpPr>
          <p:nvPr/>
        </p:nvSpPr>
        <p:spPr bwMode="auto">
          <a:xfrm>
            <a:off x="2568576" y="2492375"/>
            <a:ext cx="2519363" cy="1512888"/>
          </a:xfrm>
          <a:custGeom>
            <a:avLst/>
            <a:gdLst>
              <a:gd name="T0" fmla="*/ 2147483647 w 1587"/>
              <a:gd name="T1" fmla="*/ 0 h 953"/>
              <a:gd name="T2" fmla="*/ 0 w 1587"/>
              <a:gd name="T3" fmla="*/ 2147483647 h 953"/>
              <a:gd name="T4" fmla="*/ 2147483647 w 1587"/>
              <a:gd name="T5" fmla="*/ 2147483647 h 953"/>
              <a:gd name="T6" fmla="*/ 2147483647 w 1587"/>
              <a:gd name="T7" fmla="*/ 2147483647 h 953"/>
              <a:gd name="T8" fmla="*/ 2147483647 w 1587"/>
              <a:gd name="T9" fmla="*/ 0 h 9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87"/>
              <a:gd name="T16" fmla="*/ 0 h 953"/>
              <a:gd name="T17" fmla="*/ 1587 w 1587"/>
              <a:gd name="T18" fmla="*/ 953 h 9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87" h="953">
                <a:moveTo>
                  <a:pt x="907" y="0"/>
                </a:moveTo>
                <a:lnTo>
                  <a:pt x="0" y="545"/>
                </a:lnTo>
                <a:lnTo>
                  <a:pt x="680" y="953"/>
                </a:lnTo>
                <a:lnTo>
                  <a:pt x="1587" y="409"/>
                </a:lnTo>
                <a:lnTo>
                  <a:pt x="907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43349516-1FEA-47DD-8A8B-FB422666FE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8438" y="4149725"/>
            <a:ext cx="1079500" cy="6477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49" name="Line 9">
            <a:extLst>
              <a:ext uri="{FF2B5EF4-FFF2-40B4-BE49-F238E27FC236}">
                <a16:creationId xmlns:a16="http://schemas.microsoft.com/office/drawing/2014/main" id="{63C43A36-91CE-4117-A215-58C03E2E47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8576" y="4149725"/>
            <a:ext cx="1439863" cy="8636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50" name="Line 10">
            <a:extLst>
              <a:ext uri="{FF2B5EF4-FFF2-40B4-BE49-F238E27FC236}">
                <a16:creationId xmlns:a16="http://schemas.microsoft.com/office/drawing/2014/main" id="{094CA05B-402B-4C20-80BD-9677EEBAD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7938" y="3141663"/>
            <a:ext cx="0" cy="1657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251" name="Line 11">
            <a:extLst>
              <a:ext uri="{FF2B5EF4-FFF2-40B4-BE49-F238E27FC236}">
                <a16:creationId xmlns:a16="http://schemas.microsoft.com/office/drawing/2014/main" id="{3662F2AE-570F-44CC-A1F4-61F0DB586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8438" y="2492375"/>
            <a:ext cx="0" cy="165735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5056" name="Text Box 16">
            <a:extLst>
              <a:ext uri="{FF2B5EF4-FFF2-40B4-BE49-F238E27FC236}">
                <a16:creationId xmlns:a16="http://schemas.microsoft.com/office/drawing/2014/main" id="{157950E9-E8CD-417B-A178-201FAEC00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2357438"/>
            <a:ext cx="44894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The front and the back of the cuboid have the same area.</a:t>
            </a:r>
          </a:p>
        </p:txBody>
      </p:sp>
      <p:sp>
        <p:nvSpPr>
          <p:cNvPr id="215058" name="Freeform 18">
            <a:extLst>
              <a:ext uri="{FF2B5EF4-FFF2-40B4-BE49-F238E27FC236}">
                <a16:creationId xmlns:a16="http://schemas.microsoft.com/office/drawing/2014/main" id="{E6040B00-E690-47F8-9128-FA6AA93736F1}"/>
              </a:ext>
            </a:extLst>
          </p:cNvPr>
          <p:cNvSpPr>
            <a:spLocks/>
          </p:cNvSpPr>
          <p:nvPr/>
        </p:nvSpPr>
        <p:spPr bwMode="auto">
          <a:xfrm>
            <a:off x="3648076" y="3141663"/>
            <a:ext cx="1439863" cy="2520950"/>
          </a:xfrm>
          <a:custGeom>
            <a:avLst/>
            <a:gdLst>
              <a:gd name="T0" fmla="*/ 2147483647 w 907"/>
              <a:gd name="T1" fmla="*/ 0 h 1588"/>
              <a:gd name="T2" fmla="*/ 0 w 907"/>
              <a:gd name="T3" fmla="*/ 2147483647 h 1588"/>
              <a:gd name="T4" fmla="*/ 0 w 907"/>
              <a:gd name="T5" fmla="*/ 2147483647 h 1588"/>
              <a:gd name="T6" fmla="*/ 2147483647 w 907"/>
              <a:gd name="T7" fmla="*/ 2147483647 h 1588"/>
              <a:gd name="T8" fmla="*/ 2147483647 w 907"/>
              <a:gd name="T9" fmla="*/ 0 h 15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07"/>
              <a:gd name="T16" fmla="*/ 0 h 1588"/>
              <a:gd name="T17" fmla="*/ 907 w 907"/>
              <a:gd name="T18" fmla="*/ 1588 h 15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07" h="1588">
                <a:moveTo>
                  <a:pt x="907" y="0"/>
                </a:moveTo>
                <a:lnTo>
                  <a:pt x="0" y="545"/>
                </a:lnTo>
                <a:lnTo>
                  <a:pt x="0" y="1588"/>
                </a:lnTo>
                <a:lnTo>
                  <a:pt x="907" y="1044"/>
                </a:lnTo>
                <a:lnTo>
                  <a:pt x="907" y="0"/>
                </a:lnTo>
                <a:close/>
              </a:path>
            </a:pathLst>
          </a:custGeom>
          <a:gradFill rotWithShape="1">
            <a:gsLst>
              <a:gs pos="0">
                <a:srgbClr val="8FD63A"/>
              </a:gs>
              <a:gs pos="100000">
                <a:srgbClr val="C0E890"/>
              </a:gs>
            </a:gsLst>
            <a:lin ang="18900000" scaled="1"/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3D1E8-3322-4B4D-B963-FA70ADFEA1C1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1D998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Surface Area of a cuboid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B51602-0202-468A-8B9A-1AEEF508D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1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2" grpId="0" animBg="1"/>
      <p:bldP spid="215056" grpId="0" autoUpdateAnimBg="0"/>
      <p:bldP spid="2150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0F4BC-39BC-458F-BC28-35894B4A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</a:rPr>
              <a:t>Lesson 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9B0CF4-D856-78F2-3587-57FE85CC22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11172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911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B2884A-8EB4-4B29-924F-A7BEB8779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799F04-2E0D-43AB-AB89-B474969F4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0EF1AE-81FE-4DA8-9930-BCB8A1CC7F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15CDF6-B4EC-4751-8122-FDF172D0F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50988C-7406-4190-8BF9-56C8E0251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AFA911-DFDB-45C7-861A-07B6987DCB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0934CA-6CD1-464B-8B7F-0FFB42A5C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81F419-01F9-463D-80DF-EAA7C26EC0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A88686-16BA-43A9-8421-201D15FD50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A72C90-62EB-4E72-B678-1BF7B9D8A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9266CB-B9C8-4128-858B-88D72F33D5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8C4D4A-48CB-4976-8B93-CDF06D42F7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3" name="Text Box 5">
            <a:extLst>
              <a:ext uri="{FF2B5EF4-FFF2-40B4-BE49-F238E27FC236}">
                <a16:creationId xmlns:a16="http://schemas.microsoft.com/office/drawing/2014/main" id="{2E78891B-D1C2-4948-9631-F8CB014E8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239" y="1344613"/>
            <a:ext cx="412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Surface area of a cuboid =</a:t>
            </a:r>
          </a:p>
        </p:txBody>
      </p:sp>
      <p:grpSp>
        <p:nvGrpSpPr>
          <p:cNvPr id="2" name="Group 7">
            <a:extLst>
              <a:ext uri="{FF2B5EF4-FFF2-40B4-BE49-F238E27FC236}">
                <a16:creationId xmlns:a16="http://schemas.microsoft.com/office/drawing/2014/main" id="{4568DA2F-9B82-4C1F-9416-5FFF6D51E223}"/>
              </a:ext>
            </a:extLst>
          </p:cNvPr>
          <p:cNvGrpSpPr>
            <a:grpSpLocks/>
          </p:cNvGrpSpPr>
          <p:nvPr/>
        </p:nvGrpSpPr>
        <p:grpSpPr bwMode="auto">
          <a:xfrm>
            <a:off x="811213" y="1485901"/>
            <a:ext cx="3276600" cy="3382963"/>
            <a:chOff x="271" y="1436"/>
            <a:chExt cx="2064" cy="2131"/>
          </a:xfrm>
        </p:grpSpPr>
        <p:sp>
          <p:nvSpPr>
            <p:cNvPr id="11278" name="Line 8">
              <a:extLst>
                <a:ext uri="{FF2B5EF4-FFF2-40B4-BE49-F238E27FC236}">
                  <a16:creationId xmlns:a16="http://schemas.microsoft.com/office/drawing/2014/main" id="{256618B9-367A-4935-88B8-965CEE5A4F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38" y="3022"/>
              <a:ext cx="907" cy="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79" name="Line 9">
              <a:extLst>
                <a:ext uri="{FF2B5EF4-FFF2-40B4-BE49-F238E27FC236}">
                  <a16:creationId xmlns:a16="http://schemas.microsoft.com/office/drawing/2014/main" id="{C3FB2DED-C0C7-4076-AD81-B65777D3B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" y="3158"/>
              <a:ext cx="680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80" name="Line 10">
              <a:extLst>
                <a:ext uri="{FF2B5EF4-FFF2-40B4-BE49-F238E27FC236}">
                  <a16:creationId xmlns:a16="http://schemas.microsoft.com/office/drawing/2014/main" id="{96FC129F-2ADC-47E4-983F-941DC73406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2523"/>
              <a:ext cx="0" cy="10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81" name="Line 11">
              <a:extLst>
                <a:ext uri="{FF2B5EF4-FFF2-40B4-BE49-F238E27FC236}">
                  <a16:creationId xmlns:a16="http://schemas.microsoft.com/office/drawing/2014/main" id="{33288B06-4178-40AE-966F-1269E72F1A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" y="2115"/>
              <a:ext cx="0" cy="10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82" name="Freeform 12">
              <a:extLst>
                <a:ext uri="{FF2B5EF4-FFF2-40B4-BE49-F238E27FC236}">
                  <a16:creationId xmlns:a16="http://schemas.microsoft.com/office/drawing/2014/main" id="{5EF8651F-367C-4082-A13D-677B0E552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" y="1570"/>
              <a:ext cx="1587" cy="953"/>
            </a:xfrm>
            <a:custGeom>
              <a:avLst/>
              <a:gdLst>
                <a:gd name="T0" fmla="*/ 907 w 1587"/>
                <a:gd name="T1" fmla="*/ 0 h 953"/>
                <a:gd name="T2" fmla="*/ 0 w 1587"/>
                <a:gd name="T3" fmla="*/ 545 h 953"/>
                <a:gd name="T4" fmla="*/ 680 w 1587"/>
                <a:gd name="T5" fmla="*/ 953 h 953"/>
                <a:gd name="T6" fmla="*/ 1587 w 1587"/>
                <a:gd name="T7" fmla="*/ 409 h 953"/>
                <a:gd name="T8" fmla="*/ 907 w 1587"/>
                <a:gd name="T9" fmla="*/ 0 h 9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7"/>
                <a:gd name="T16" fmla="*/ 0 h 953"/>
                <a:gd name="T17" fmla="*/ 1587 w 1587"/>
                <a:gd name="T18" fmla="*/ 953 h 9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7" h="953">
                  <a:moveTo>
                    <a:pt x="907" y="0"/>
                  </a:moveTo>
                  <a:lnTo>
                    <a:pt x="0" y="545"/>
                  </a:lnTo>
                  <a:lnTo>
                    <a:pt x="680" y="953"/>
                  </a:lnTo>
                  <a:lnTo>
                    <a:pt x="1587" y="409"/>
                  </a:lnTo>
                  <a:lnTo>
                    <a:pt x="907" y="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3" name="Line 13">
              <a:extLst>
                <a:ext uri="{FF2B5EF4-FFF2-40B4-BE49-F238E27FC236}">
                  <a16:creationId xmlns:a16="http://schemas.microsoft.com/office/drawing/2014/main" id="{F1193A00-603E-4FFC-A4C9-D20C53C584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2614"/>
              <a:ext cx="680" cy="4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84" name="Line 14">
              <a:extLst>
                <a:ext uri="{FF2B5EF4-FFF2-40B4-BE49-F238E27FC236}">
                  <a16:creationId xmlns:a16="http://schemas.microsoft.com/office/drawing/2014/main" id="{97293139-E3FB-4A78-973F-2106A0C6D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8" y="2614"/>
              <a:ext cx="907" cy="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85" name="Line 15">
              <a:extLst>
                <a:ext uri="{FF2B5EF4-FFF2-40B4-BE49-F238E27FC236}">
                  <a16:creationId xmlns:a16="http://schemas.microsoft.com/office/drawing/2014/main" id="{213CAA4F-783B-4D84-BE39-62C04DB39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5" y="1979"/>
              <a:ext cx="0" cy="10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86" name="Line 16">
              <a:extLst>
                <a:ext uri="{FF2B5EF4-FFF2-40B4-BE49-F238E27FC236}">
                  <a16:creationId xmlns:a16="http://schemas.microsoft.com/office/drawing/2014/main" id="{5E526502-DEE1-4864-9356-091B53B1C4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5" y="1570"/>
              <a:ext cx="0" cy="10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87" name="Freeform 17">
              <a:extLst>
                <a:ext uri="{FF2B5EF4-FFF2-40B4-BE49-F238E27FC236}">
                  <a16:creationId xmlns:a16="http://schemas.microsoft.com/office/drawing/2014/main" id="{3CB2CF01-7F66-449A-A76E-A27C3B5B6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" y="1979"/>
              <a:ext cx="907" cy="1588"/>
            </a:xfrm>
            <a:custGeom>
              <a:avLst/>
              <a:gdLst>
                <a:gd name="T0" fmla="*/ 907 w 907"/>
                <a:gd name="T1" fmla="*/ 0 h 1588"/>
                <a:gd name="T2" fmla="*/ 0 w 907"/>
                <a:gd name="T3" fmla="*/ 545 h 1588"/>
                <a:gd name="T4" fmla="*/ 0 w 907"/>
                <a:gd name="T5" fmla="*/ 1588 h 1588"/>
                <a:gd name="T6" fmla="*/ 907 w 907"/>
                <a:gd name="T7" fmla="*/ 1044 h 1588"/>
                <a:gd name="T8" fmla="*/ 907 w 907"/>
                <a:gd name="T9" fmla="*/ 0 h 15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7"/>
                <a:gd name="T16" fmla="*/ 0 h 1588"/>
                <a:gd name="T17" fmla="*/ 907 w 907"/>
                <a:gd name="T18" fmla="*/ 1588 h 15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7" h="1588">
                  <a:moveTo>
                    <a:pt x="907" y="0"/>
                  </a:moveTo>
                  <a:lnTo>
                    <a:pt x="0" y="545"/>
                  </a:lnTo>
                  <a:lnTo>
                    <a:pt x="0" y="1588"/>
                  </a:lnTo>
                  <a:lnTo>
                    <a:pt x="907" y="1044"/>
                  </a:lnTo>
                  <a:lnTo>
                    <a:pt x="907" y="0"/>
                  </a:lnTo>
                  <a:close/>
                </a:path>
              </a:pathLst>
            </a:custGeom>
            <a:gradFill rotWithShape="1">
              <a:gsLst>
                <a:gs pos="0">
                  <a:srgbClr val="8FD63A"/>
                </a:gs>
                <a:gs pos="100000">
                  <a:srgbClr val="C0E890"/>
                </a:gs>
              </a:gsLst>
              <a:lin ang="189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8" name="Freeform 18">
              <a:extLst>
                <a:ext uri="{FF2B5EF4-FFF2-40B4-BE49-F238E27FC236}">
                  <a16:creationId xmlns:a16="http://schemas.microsoft.com/office/drawing/2014/main" id="{5FDF7BFB-7601-424D-83FD-7935D3BB0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" y="1570"/>
              <a:ext cx="1587" cy="953"/>
            </a:xfrm>
            <a:custGeom>
              <a:avLst/>
              <a:gdLst>
                <a:gd name="T0" fmla="*/ 907 w 1587"/>
                <a:gd name="T1" fmla="*/ 0 h 953"/>
                <a:gd name="T2" fmla="*/ 0 w 1587"/>
                <a:gd name="T3" fmla="*/ 545 h 953"/>
                <a:gd name="T4" fmla="*/ 680 w 1587"/>
                <a:gd name="T5" fmla="*/ 953 h 953"/>
                <a:gd name="T6" fmla="*/ 1587 w 1587"/>
                <a:gd name="T7" fmla="*/ 409 h 953"/>
                <a:gd name="T8" fmla="*/ 907 w 1587"/>
                <a:gd name="T9" fmla="*/ 0 h 9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7"/>
                <a:gd name="T16" fmla="*/ 0 h 953"/>
                <a:gd name="T17" fmla="*/ 1587 w 1587"/>
                <a:gd name="T18" fmla="*/ 953 h 9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7" h="953">
                  <a:moveTo>
                    <a:pt x="907" y="0"/>
                  </a:moveTo>
                  <a:lnTo>
                    <a:pt x="0" y="545"/>
                  </a:lnTo>
                  <a:lnTo>
                    <a:pt x="680" y="953"/>
                  </a:lnTo>
                  <a:lnTo>
                    <a:pt x="1587" y="409"/>
                  </a:lnTo>
                  <a:lnTo>
                    <a:pt x="907" y="0"/>
                  </a:lnTo>
                  <a:close/>
                </a:path>
              </a:pathLst>
            </a:custGeom>
            <a:gradFill rotWithShape="1">
              <a:gsLst>
                <a:gs pos="0">
                  <a:srgbClr val="39B4DB"/>
                </a:gs>
                <a:gs pos="100000">
                  <a:srgbClr val="80D0E8"/>
                </a:gs>
              </a:gsLst>
              <a:lin ang="189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89" name="Freeform 19">
              <a:extLst>
                <a:ext uri="{FF2B5EF4-FFF2-40B4-BE49-F238E27FC236}">
                  <a16:creationId xmlns:a16="http://schemas.microsoft.com/office/drawing/2014/main" id="{C08CDEE0-87EA-41CE-A7A3-36B7C2B91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" y="2115"/>
              <a:ext cx="680" cy="1451"/>
            </a:xfrm>
            <a:custGeom>
              <a:avLst/>
              <a:gdLst>
                <a:gd name="T0" fmla="*/ 0 w 680"/>
                <a:gd name="T1" fmla="*/ 0 h 1451"/>
                <a:gd name="T2" fmla="*/ 0 w 680"/>
                <a:gd name="T3" fmla="*/ 1043 h 1451"/>
                <a:gd name="T4" fmla="*/ 680 w 680"/>
                <a:gd name="T5" fmla="*/ 1451 h 1451"/>
                <a:gd name="T6" fmla="*/ 680 w 680"/>
                <a:gd name="T7" fmla="*/ 408 h 1451"/>
                <a:gd name="T8" fmla="*/ 0 w 680"/>
                <a:gd name="T9" fmla="*/ 0 h 14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0"/>
                <a:gd name="T16" fmla="*/ 0 h 1451"/>
                <a:gd name="T17" fmla="*/ 680 w 680"/>
                <a:gd name="T18" fmla="*/ 1451 h 14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0" h="1451">
                  <a:moveTo>
                    <a:pt x="0" y="0"/>
                  </a:moveTo>
                  <a:lnTo>
                    <a:pt x="0" y="1043"/>
                  </a:lnTo>
                  <a:lnTo>
                    <a:pt x="680" y="1451"/>
                  </a:lnTo>
                  <a:lnTo>
                    <a:pt x="680" y="40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679C5"/>
                </a:gs>
                <a:gs pos="100000">
                  <a:srgbClr val="D0B8E0"/>
                </a:gs>
              </a:gsLst>
              <a:lin ang="18900000" scaled="1"/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0" name="Line 20">
              <a:extLst>
                <a:ext uri="{FF2B5EF4-FFF2-40B4-BE49-F238E27FC236}">
                  <a16:creationId xmlns:a16="http://schemas.microsoft.com/office/drawing/2014/main" id="{380C3EDE-4087-48C0-A3BB-C0F0840A52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" y="1480"/>
              <a:ext cx="680" cy="4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91" name="Line 21">
              <a:extLst>
                <a:ext uri="{FF2B5EF4-FFF2-40B4-BE49-F238E27FC236}">
                  <a16:creationId xmlns:a16="http://schemas.microsoft.com/office/drawing/2014/main" id="{7BC0C01A-5B24-43D0-8A7C-99596112B6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7" y="1480"/>
              <a:ext cx="907" cy="5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92" name="Line 22">
              <a:extLst>
                <a:ext uri="{FF2B5EF4-FFF2-40B4-BE49-F238E27FC236}">
                  <a16:creationId xmlns:a16="http://schemas.microsoft.com/office/drawing/2014/main" id="{CCE5E2D3-F04A-448E-874B-31CC9B836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" y="2115"/>
              <a:ext cx="0" cy="10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93" name="Text Box 23">
              <a:extLst>
                <a:ext uri="{FF2B5EF4-FFF2-40B4-BE49-F238E27FC236}">
                  <a16:creationId xmlns:a16="http://schemas.microsoft.com/office/drawing/2014/main" id="{6A965539-3950-4941-A300-04822EF5E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" y="2464"/>
              <a:ext cx="19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6</a:t>
              </a:r>
              <a:endParaRPr kumimoji="0" lang="en-GB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4" name="Text Box 24">
              <a:extLst>
                <a:ext uri="{FF2B5EF4-FFF2-40B4-BE49-F238E27FC236}">
                  <a16:creationId xmlns:a16="http://schemas.microsoft.com/office/drawing/2014/main" id="{5656E652-876E-41A7-BC4F-36D701DEF7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0" y="1527"/>
              <a:ext cx="19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8</a:t>
              </a:r>
              <a:endParaRPr kumimoji="0" lang="en-GB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95" name="Text Box 25">
              <a:extLst>
                <a:ext uri="{FF2B5EF4-FFF2-40B4-BE49-F238E27FC236}">
                  <a16:creationId xmlns:a16="http://schemas.microsoft.com/office/drawing/2014/main" id="{46D0C2F3-43F9-4721-996A-FFDD82962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" y="1436"/>
              <a:ext cx="19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4</a:t>
              </a:r>
              <a:endParaRPr kumimoji="0" lang="en-GB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6">
            <a:extLst>
              <a:ext uri="{FF2B5EF4-FFF2-40B4-BE49-F238E27FC236}">
                <a16:creationId xmlns:a16="http://schemas.microsoft.com/office/drawing/2014/main" id="{61834D7E-38DA-4357-89DC-0E89CFA9D24E}"/>
              </a:ext>
            </a:extLst>
          </p:cNvPr>
          <p:cNvGrpSpPr>
            <a:grpSpLocks/>
          </p:cNvGrpSpPr>
          <p:nvPr/>
        </p:nvGrpSpPr>
        <p:grpSpPr bwMode="auto">
          <a:xfrm>
            <a:off x="4521201" y="1917700"/>
            <a:ext cx="4754563" cy="865188"/>
            <a:chOff x="2608" y="1616"/>
            <a:chExt cx="2995" cy="545"/>
          </a:xfrm>
        </p:grpSpPr>
        <p:sp>
          <p:nvSpPr>
            <p:cNvPr id="11275" name="Rectangle 27">
              <a:extLst>
                <a:ext uri="{FF2B5EF4-FFF2-40B4-BE49-F238E27FC236}">
                  <a16:creationId xmlns:a16="http://schemas.microsoft.com/office/drawing/2014/main" id="{C8832825-0176-4D45-AD05-3526C2749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1616"/>
              <a:ext cx="2995" cy="545"/>
            </a:xfrm>
            <a:prstGeom prst="rect">
              <a:avLst/>
            </a:prstGeom>
            <a:solidFill>
              <a:srgbClr val="80D0E8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6" name="Text Box 28">
              <a:extLst>
                <a:ext uri="{FF2B5EF4-FFF2-40B4-BE49-F238E27FC236}">
                  <a16:creationId xmlns:a16="http://schemas.microsoft.com/office/drawing/2014/main" id="{22C15BEC-142B-4437-A08C-1BD3D269D9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" y="1745"/>
              <a:ext cx="94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panose="020B0604020202020204" pitchFamily="34" charset="0"/>
                </a:rPr>
                <a:t>2 × 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(8 × 4)</a:t>
              </a:r>
              <a:endParaRPr kumimoji="0" lang="en-GB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7" name="Text Box 29">
              <a:extLst>
                <a:ext uri="{FF2B5EF4-FFF2-40B4-BE49-F238E27FC236}">
                  <a16:creationId xmlns:a16="http://schemas.microsoft.com/office/drawing/2014/main" id="{640231EE-E313-42D4-929D-006CE07871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1745"/>
              <a:ext cx="136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panose="020B0604020202020204" pitchFamily="34" charset="0"/>
                </a:rPr>
                <a:t>Top and bottom</a:t>
              </a:r>
              <a:endPara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0">
            <a:extLst>
              <a:ext uri="{FF2B5EF4-FFF2-40B4-BE49-F238E27FC236}">
                <a16:creationId xmlns:a16="http://schemas.microsoft.com/office/drawing/2014/main" id="{B01B6670-A119-4555-B5B2-1218A81F177F}"/>
              </a:ext>
            </a:extLst>
          </p:cNvPr>
          <p:cNvGrpSpPr>
            <a:grpSpLocks/>
          </p:cNvGrpSpPr>
          <p:nvPr/>
        </p:nvGrpSpPr>
        <p:grpSpPr bwMode="auto">
          <a:xfrm>
            <a:off x="4521201" y="2897189"/>
            <a:ext cx="4754563" cy="865187"/>
            <a:chOff x="2608" y="2233"/>
            <a:chExt cx="2995" cy="545"/>
          </a:xfrm>
        </p:grpSpPr>
        <p:sp>
          <p:nvSpPr>
            <p:cNvPr id="217119" name="Rectangle 31">
              <a:extLst>
                <a:ext uri="{FF2B5EF4-FFF2-40B4-BE49-F238E27FC236}">
                  <a16:creationId xmlns:a16="http://schemas.microsoft.com/office/drawing/2014/main" id="{C83DB41F-EA4B-4A64-85BE-37AC722B3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2233"/>
              <a:ext cx="2995" cy="54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273" name="Text Box 32">
              <a:extLst>
                <a:ext uri="{FF2B5EF4-FFF2-40B4-BE49-F238E27FC236}">
                  <a16:creationId xmlns:a16="http://schemas.microsoft.com/office/drawing/2014/main" id="{BEF6CA91-2320-4CE1-B637-6683607B2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2363"/>
              <a:ext cx="112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panose="020B0604020202020204" pitchFamily="34" charset="0"/>
                </a:rPr>
                <a:t>+  2 × (</a:t>
              </a:r>
              <a:r>
                <a:rPr kumimoji="0" lang="en-US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Arial" panose="020B0604020202020204" pitchFamily="34" charset="0"/>
                </a:rPr>
                <a:t>6 × 8)</a:t>
              </a:r>
              <a:endParaRPr kumimoji="0" lang="en-GB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74" name="Text Box 33">
              <a:extLst>
                <a:ext uri="{FF2B5EF4-FFF2-40B4-BE49-F238E27FC236}">
                  <a16:creationId xmlns:a16="http://schemas.microsoft.com/office/drawing/2014/main" id="{7C44ED4F-86FC-4E21-9CC8-C4C9E4045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2362"/>
              <a:ext cx="128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panose="020B0604020202020204" pitchFamily="34" charset="0"/>
                </a:rPr>
                <a:t>Front and back</a:t>
              </a:r>
              <a:endParaRPr kumimoji="0" lang="en-GB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34">
            <a:extLst>
              <a:ext uri="{FF2B5EF4-FFF2-40B4-BE49-F238E27FC236}">
                <a16:creationId xmlns:a16="http://schemas.microsoft.com/office/drawing/2014/main" id="{D51C322D-5144-460D-8D3B-D4C1496B43AA}"/>
              </a:ext>
            </a:extLst>
          </p:cNvPr>
          <p:cNvGrpSpPr>
            <a:grpSpLocks/>
          </p:cNvGrpSpPr>
          <p:nvPr/>
        </p:nvGrpSpPr>
        <p:grpSpPr bwMode="auto">
          <a:xfrm>
            <a:off x="4521201" y="3876675"/>
            <a:ext cx="4754563" cy="865188"/>
            <a:chOff x="2608" y="2850"/>
            <a:chExt cx="2995" cy="54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217123" name="Rectangle 35">
              <a:extLst>
                <a:ext uri="{FF2B5EF4-FFF2-40B4-BE49-F238E27FC236}">
                  <a16:creationId xmlns:a16="http://schemas.microsoft.com/office/drawing/2014/main" id="{502D064B-09D4-4BD2-BAB5-124EB415F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2850"/>
              <a:ext cx="2995" cy="54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17124" name="Text Box 36">
              <a:extLst>
                <a:ext uri="{FF2B5EF4-FFF2-40B4-BE49-F238E27FC236}">
                  <a16:creationId xmlns:a16="http://schemas.microsoft.com/office/drawing/2014/main" id="{7A73286C-3C24-47C4-8C9B-0684A350E5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2979"/>
              <a:ext cx="1216" cy="29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+  2 ×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Times New Roman" pitchFamily="18" charset="0"/>
                  <a:ea typeface="+mn-ea"/>
                  <a:cs typeface="+mn-cs"/>
                </a:rPr>
                <a:t>(6 × 4)</a:t>
              </a:r>
              <a:endParaRPr kumimoji="0" lang="en-GB" sz="2400" b="0" i="0" u="none" strike="noStrike" kern="1200" cap="none" spc="0" normalizeH="0" baseline="3000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17125" name="Text Box 37">
              <a:extLst>
                <a:ext uri="{FF2B5EF4-FFF2-40B4-BE49-F238E27FC236}">
                  <a16:creationId xmlns:a16="http://schemas.microsoft.com/office/drawing/2014/main" id="{713E1BB7-6285-4F6F-B105-0043781AA8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" y="2979"/>
              <a:ext cx="164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10066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Left and right side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17126" name="Text Box 38">
            <a:extLst>
              <a:ext uri="{FF2B5EF4-FFF2-40B4-BE49-F238E27FC236}">
                <a16:creationId xmlns:a16="http://schemas.microsoft.com/office/drawing/2014/main" id="{E4929DC9-9782-421E-89F8-3024388DE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5219700"/>
            <a:ext cx="726673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Surface area of a cuboid = (2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×32)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(2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×48)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+ (2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×24)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1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BB03FC-A2A8-47CF-BC88-564624B340CC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1D998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Surface Area of a cuboid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F770C2E-546F-461D-9D0A-125EC32C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3" grpId="0" autoUpdateAnimBg="0"/>
      <p:bldP spid="2171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2" name="Text Box 6">
            <a:extLst>
              <a:ext uri="{FF2B5EF4-FFF2-40B4-BE49-F238E27FC236}">
                <a16:creationId xmlns:a16="http://schemas.microsoft.com/office/drawing/2014/main" id="{FF40B494-1205-43FE-8E1A-056D7D4FB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5939" y="1747839"/>
            <a:ext cx="3231847" cy="4616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What is its surface area?</a:t>
            </a: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1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3" name="AutoShape 7">
            <a:extLst>
              <a:ext uri="{FF2B5EF4-FFF2-40B4-BE49-F238E27FC236}">
                <a16:creationId xmlns:a16="http://schemas.microsoft.com/office/drawing/2014/main" id="{F2746A5F-0005-48D3-81F1-CF32EEFC0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014" y="2420938"/>
            <a:ext cx="1817687" cy="15748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E8F6FB"/>
              </a:gs>
              <a:gs pos="100000">
                <a:srgbClr val="C0E8F4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4" name="AutoShape 8">
            <a:extLst>
              <a:ext uri="{FF2B5EF4-FFF2-40B4-BE49-F238E27FC236}">
                <a16:creationId xmlns:a16="http://schemas.microsoft.com/office/drawing/2014/main" id="{A163BF7A-E80D-43E0-9957-C440FB551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850" y="3951288"/>
            <a:ext cx="1868488" cy="1617662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E8F6FB"/>
              </a:gs>
              <a:gs pos="100000">
                <a:srgbClr val="C0E8F4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5" name="AutoShape 9">
            <a:extLst>
              <a:ext uri="{FF2B5EF4-FFF2-40B4-BE49-F238E27FC236}">
                <a16:creationId xmlns:a16="http://schemas.microsoft.com/office/drawing/2014/main" id="{BCB3579E-99C1-423B-80B9-A76B37DFD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76" y="3995738"/>
            <a:ext cx="1819275" cy="1573212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E8F6FB"/>
              </a:gs>
              <a:gs pos="100000">
                <a:srgbClr val="C0E8F4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6" name="AutoShape 10">
            <a:extLst>
              <a:ext uri="{FF2B5EF4-FFF2-40B4-BE49-F238E27FC236}">
                <a16:creationId xmlns:a16="http://schemas.microsoft.com/office/drawing/2014/main" id="{E9A7B931-6664-48EA-B4FB-C981BE9F4A6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910014" y="3995738"/>
            <a:ext cx="1817687" cy="1573212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E8F6FB"/>
              </a:gs>
              <a:gs pos="100000">
                <a:srgbClr val="C0E8F4"/>
              </a:gs>
            </a:gsLst>
            <a:lin ang="2700000" scaled="1"/>
          </a:gradFill>
          <a:ln w="2857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7" name="Line 11">
            <a:extLst>
              <a:ext uri="{FF2B5EF4-FFF2-40B4-BE49-F238E27FC236}">
                <a16:creationId xmlns:a16="http://schemas.microsoft.com/office/drawing/2014/main" id="{78B4800E-361B-4F5D-847F-6338A3E356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0375" y="3995738"/>
            <a:ext cx="0" cy="1573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298" name="Line 12">
            <a:extLst>
              <a:ext uri="{FF2B5EF4-FFF2-40B4-BE49-F238E27FC236}">
                <a16:creationId xmlns:a16="http://schemas.microsoft.com/office/drawing/2014/main" id="{506EA12E-2E09-4642-9483-DCD098D096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00375" y="3995738"/>
            <a:ext cx="9096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299" name="Line 13">
            <a:extLst>
              <a:ext uri="{FF2B5EF4-FFF2-40B4-BE49-F238E27FC236}">
                <a16:creationId xmlns:a16="http://schemas.microsoft.com/office/drawing/2014/main" id="{FA6271A9-5DB3-4F76-94DE-52D74CE013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0376" y="5734050"/>
            <a:ext cx="18192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300" name="Text Box 14">
            <a:extLst>
              <a:ext uri="{FF2B5EF4-FFF2-40B4-BE49-F238E27FC236}">
                <a16:creationId xmlns:a16="http://schemas.microsoft.com/office/drawing/2014/main" id="{85098D1A-D08D-4D87-93CB-FF0BB2573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4" y="5751514"/>
            <a:ext cx="784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6 cm</a:t>
            </a: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1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01" name="Text Box 15">
            <a:extLst>
              <a:ext uri="{FF2B5EF4-FFF2-40B4-BE49-F238E27FC236}">
                <a16:creationId xmlns:a16="http://schemas.microsoft.com/office/drawing/2014/main" id="{AC3692CE-F730-4450-8027-6FA74AF37B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1" y="4581526"/>
            <a:ext cx="7841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5 cm</a:t>
            </a: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1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9872" name="Text Box 16">
            <a:extLst>
              <a:ext uri="{FF2B5EF4-FFF2-40B4-BE49-F238E27FC236}">
                <a16:creationId xmlns:a16="http://schemas.microsoft.com/office/drawing/2014/main" id="{AD414475-49AA-437E-ABD3-E5D1E0EEE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39" y="2613026"/>
            <a:ext cx="31497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Area of each face = ½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bh</a:t>
            </a:r>
          </a:p>
        </p:txBody>
      </p:sp>
      <p:sp>
        <p:nvSpPr>
          <p:cNvPr id="249873" name="Text Box 17">
            <a:extLst>
              <a:ext uri="{FF2B5EF4-FFF2-40B4-BE49-F238E27FC236}">
                <a16:creationId xmlns:a16="http://schemas.microsoft.com/office/drawing/2014/main" id="{A4347305-0AE1-45B8-95A0-54C9A4BC8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1213" y="3187701"/>
            <a:ext cx="15600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= ½ × 6 × 5</a:t>
            </a:r>
          </a:p>
        </p:txBody>
      </p:sp>
      <p:sp>
        <p:nvSpPr>
          <p:cNvPr id="249874" name="Text Box 18">
            <a:extLst>
              <a:ext uri="{FF2B5EF4-FFF2-40B4-BE49-F238E27FC236}">
                <a16:creationId xmlns:a16="http://schemas.microsoft.com/office/drawing/2014/main" id="{F01F2940-125D-4AF4-ACAF-FEFDFFA0D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1213" y="3825876"/>
            <a:ext cx="1266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= 15 cm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GB" altLang="en-US" sz="2400" b="0" i="0" u="none" strike="noStrike" kern="1200" cap="none" spc="0" normalizeH="0" baseline="30000" noProof="0" dirty="0">
              <a:ln>
                <a:noFill/>
              </a:ln>
              <a:solidFill>
                <a:srgbClr val="01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9875" name="Text Box 19">
            <a:extLst>
              <a:ext uri="{FF2B5EF4-FFF2-40B4-BE49-F238E27FC236}">
                <a16:creationId xmlns:a16="http://schemas.microsoft.com/office/drawing/2014/main" id="{607EB71C-21D1-4F01-BCC9-FEFFC165B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6" y="4627564"/>
            <a:ext cx="28115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Surface area = 4 × 15</a:t>
            </a:r>
            <a:endParaRPr kumimoji="0" lang="en-GB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10066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9876" name="Text Box 20">
            <a:extLst>
              <a:ext uri="{FF2B5EF4-FFF2-40B4-BE49-F238E27FC236}">
                <a16:creationId xmlns:a16="http://schemas.microsoft.com/office/drawing/2014/main" id="{F69EB79F-F9A6-46A4-A8B8-80DA69BEB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1213" y="5203826"/>
            <a:ext cx="1269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006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=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60 cm</a:t>
            </a:r>
            <a:r>
              <a:rPr kumimoji="0" lang="en-US" altLang="en-US" sz="2400" b="1" i="0" u="none" strike="noStrike" kern="1200" cap="none" spc="0" normalizeH="0" baseline="3000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2</a:t>
            </a:r>
            <a:endParaRPr kumimoji="0" lang="en-GB" altLang="en-US" sz="2400" b="1" i="0" u="none" strike="noStrike" kern="1200" cap="none" spc="0" normalizeH="0" baseline="3000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307" name="AutoShape 21">
            <a:extLst>
              <a:ext uri="{FF2B5EF4-FFF2-40B4-BE49-F238E27FC236}">
                <a16:creationId xmlns:a16="http://schemas.microsoft.com/office/drawing/2014/main" id="{4E6E6D21-A5F7-4E86-A407-8F932EE57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76" y="2424114"/>
            <a:ext cx="3636963" cy="3144837"/>
          </a:xfrm>
          <a:prstGeom prst="triangle">
            <a:avLst>
              <a:gd name="adj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4EF734-D636-428D-BD2F-60881659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B6C8A9-B7D4-4968-9729-2F0B9C3C645D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1D998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Other Shapes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2" grpId="0" animBg="1" autoUpdateAnimBg="0"/>
      <p:bldP spid="249872" grpId="0" autoUpdateAnimBg="0"/>
      <p:bldP spid="249873" grpId="0" autoUpdateAnimBg="0"/>
      <p:bldP spid="249874" grpId="0" autoUpdateAnimBg="0"/>
      <p:bldP spid="249875" grpId="0" autoUpdateAnimBg="0"/>
      <p:bldP spid="24987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95970-1EF6-4904-B1F0-AFC75314A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154" y="2159879"/>
            <a:ext cx="5763238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Have a go at the rest of the maths questions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topwatch">
            <a:extLst>
              <a:ext uri="{FF2B5EF4-FFF2-40B4-BE49-F238E27FC236}">
                <a16:creationId xmlns:a16="http://schemas.microsoft.com/office/drawing/2014/main" id="{460B50E4-4F03-4FB0-90AA-F5A4EA2C6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B7D06E-4A4A-4ED3-9385-2041F0E48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76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C409-4E8D-4BB6-905C-BB355BC9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Well done for all your hard work today!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53B8AA65-DFE0-4274-AB0E-CEA7E1FAC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91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4E5A60-4DE7-4AC4-AF45-24139CC4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9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4" descr="Person with idea concept">
            <a:extLst>
              <a:ext uri="{FF2B5EF4-FFF2-40B4-BE49-F238E27FC236}">
                <a16:creationId xmlns:a16="http://schemas.microsoft.com/office/drawing/2014/main" id="{25CA7DD8-6F82-278A-6630-F0BA19637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96" b="148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F3FFB2-E06B-07EF-51BC-780A34F7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Non-Verbal Reasoning</a:t>
            </a:r>
          </a:p>
        </p:txBody>
      </p:sp>
    </p:spTree>
    <p:extLst>
      <p:ext uri="{BB962C8B-B14F-4D97-AF65-F5344CB8AC3E}">
        <p14:creationId xmlns:p14="http://schemas.microsoft.com/office/powerpoint/2010/main" val="1442155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973120-2DFC-39EF-5AB8-B68D5945A6D1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1D99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NVR –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CA6D4-B972-E663-7E83-DB4A18B2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981" y="5817340"/>
            <a:ext cx="1352019" cy="93906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4664158-EE3B-ACDC-4E06-52EE1D87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2" y="1035202"/>
            <a:ext cx="10299479" cy="116686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Each figure on the left has a code next to it. Decide how the code letters match the shapes. Look at the shape on the right and work out its code.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002F3-CBAC-7067-F576-32F823256FA7}"/>
              </a:ext>
            </a:extLst>
          </p:cNvPr>
          <p:cNvSpPr txBox="1"/>
          <p:nvPr/>
        </p:nvSpPr>
        <p:spPr>
          <a:xfrm>
            <a:off x="745432" y="2363056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25B72"/>
                </a:solidFill>
              </a:rPr>
              <a:t>Practice 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A0ECCF-D085-E2CD-0BA5-0ACF7BA40559}"/>
              </a:ext>
            </a:extLst>
          </p:cNvPr>
          <p:cNvGrpSpPr/>
          <p:nvPr/>
        </p:nvGrpSpPr>
        <p:grpSpPr>
          <a:xfrm>
            <a:off x="7633433" y="5543994"/>
            <a:ext cx="2336856" cy="802321"/>
            <a:chOff x="0" y="4079"/>
            <a:chExt cx="941293" cy="538200"/>
          </a:xfrm>
        </p:grpSpPr>
        <p:sp>
          <p:nvSpPr>
            <p:cNvPr id="5" name="Rounded Rectangle 22">
              <a:extLst>
                <a:ext uri="{FF2B5EF4-FFF2-40B4-BE49-F238E27FC236}">
                  <a16:creationId xmlns:a16="http://schemas.microsoft.com/office/drawing/2014/main" id="{69B80CF5-A42F-7CB1-EEBF-B339AF406983}"/>
                </a:ext>
              </a:extLst>
            </p:cNvPr>
            <p:cNvSpPr/>
            <p:nvPr/>
          </p:nvSpPr>
          <p:spPr>
            <a:xfrm>
              <a:off x="0" y="4079"/>
              <a:ext cx="941293" cy="538200"/>
            </a:xfrm>
            <a:prstGeom prst="roundRect">
              <a:avLst/>
            </a:prstGeom>
            <a:solidFill>
              <a:srgbClr val="10A04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0F4D64F7-B4DA-02FA-9336-1208C4797A4B}"/>
                </a:ext>
              </a:extLst>
            </p:cNvPr>
            <p:cNvSpPr txBox="1"/>
            <p:nvPr/>
          </p:nvSpPr>
          <p:spPr>
            <a:xfrm>
              <a:off x="52546" y="56625"/>
              <a:ext cx="888747" cy="4856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Answer: A</a:t>
              </a:r>
              <a:endParaRPr lang="en-GB" sz="2800" kern="12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3183A8-3AF3-11E5-8FDD-3392D1CF4640}"/>
              </a:ext>
            </a:extLst>
          </p:cNvPr>
          <p:cNvSpPr txBox="1"/>
          <p:nvPr/>
        </p:nvSpPr>
        <p:spPr>
          <a:xfrm>
            <a:off x="745432" y="5298824"/>
            <a:ext cx="551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upper letter signifies the colour of the central circle; the lower letter signifies the number of circles.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18E9D7-E081-C4DA-8DF6-F542A6794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2" y="3212767"/>
            <a:ext cx="10377319" cy="16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1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973120-2DFC-39EF-5AB8-B68D5945A6D1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1D99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NVR –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CA6D4-B972-E663-7E83-DB4A18B2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981" y="5817340"/>
            <a:ext cx="1352019" cy="93906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4664158-EE3B-ACDC-4E06-52EE1D87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2" y="1035202"/>
            <a:ext cx="10299479" cy="116686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Each figure on the left has a code next to it. Decide how the code letters match the shapes. Look at the shape on the right and work out its code.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002F3-CBAC-7067-F576-32F823256FA7}"/>
              </a:ext>
            </a:extLst>
          </p:cNvPr>
          <p:cNvSpPr txBox="1"/>
          <p:nvPr/>
        </p:nvSpPr>
        <p:spPr>
          <a:xfrm>
            <a:off x="745432" y="2363056"/>
            <a:ext cx="1836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25B72"/>
                </a:solidFill>
              </a:rPr>
              <a:t>Practice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A0ECCF-D085-E2CD-0BA5-0ACF7BA40559}"/>
              </a:ext>
            </a:extLst>
          </p:cNvPr>
          <p:cNvGrpSpPr/>
          <p:nvPr/>
        </p:nvGrpSpPr>
        <p:grpSpPr>
          <a:xfrm>
            <a:off x="7633433" y="5505523"/>
            <a:ext cx="2336856" cy="802321"/>
            <a:chOff x="0" y="4079"/>
            <a:chExt cx="941293" cy="538200"/>
          </a:xfrm>
        </p:grpSpPr>
        <p:sp>
          <p:nvSpPr>
            <p:cNvPr id="5" name="Rounded Rectangle 22">
              <a:extLst>
                <a:ext uri="{FF2B5EF4-FFF2-40B4-BE49-F238E27FC236}">
                  <a16:creationId xmlns:a16="http://schemas.microsoft.com/office/drawing/2014/main" id="{69B80CF5-A42F-7CB1-EEBF-B339AF406983}"/>
                </a:ext>
              </a:extLst>
            </p:cNvPr>
            <p:cNvSpPr/>
            <p:nvPr/>
          </p:nvSpPr>
          <p:spPr>
            <a:xfrm>
              <a:off x="0" y="4079"/>
              <a:ext cx="941293" cy="538200"/>
            </a:xfrm>
            <a:prstGeom prst="roundRect">
              <a:avLst/>
            </a:prstGeom>
            <a:solidFill>
              <a:srgbClr val="10A04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0F4D64F7-B4DA-02FA-9336-1208C4797A4B}"/>
                </a:ext>
              </a:extLst>
            </p:cNvPr>
            <p:cNvSpPr txBox="1"/>
            <p:nvPr/>
          </p:nvSpPr>
          <p:spPr>
            <a:xfrm>
              <a:off x="52546" y="56625"/>
              <a:ext cx="888747" cy="4856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Answer: </a:t>
              </a:r>
              <a:r>
                <a:rPr lang="en-US" sz="2800" dirty="0"/>
                <a:t>C</a:t>
              </a:r>
              <a:endParaRPr lang="en-GB" sz="2800" kern="12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3183A8-3AF3-11E5-8FDD-3392D1CF4640}"/>
              </a:ext>
            </a:extLst>
          </p:cNvPr>
          <p:cNvSpPr txBox="1"/>
          <p:nvPr/>
        </p:nvSpPr>
        <p:spPr>
          <a:xfrm>
            <a:off x="745432" y="5298824"/>
            <a:ext cx="551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upper letter signifies the number of short lines; the lower letter signifies the orientation of the long line.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08FCB-F03F-91FD-DA9D-84872268B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32" y="3196472"/>
            <a:ext cx="10896442" cy="17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973120-2DFC-39EF-5AB8-B68D5945A6D1}"/>
              </a:ext>
            </a:extLst>
          </p:cNvPr>
          <p:cNvSpPr txBox="1"/>
          <p:nvPr/>
        </p:nvSpPr>
        <p:spPr>
          <a:xfrm>
            <a:off x="0" y="0"/>
            <a:ext cx="12192000" cy="861774"/>
          </a:xfrm>
          <a:prstGeom prst="rect">
            <a:avLst/>
          </a:prstGeom>
          <a:solidFill>
            <a:srgbClr val="1D998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NVR –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ECA6D4-B972-E663-7E83-DB4A18B2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981" y="5817340"/>
            <a:ext cx="1352019" cy="93906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4664158-EE3B-ACDC-4E06-52EE1D87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432" y="1035202"/>
            <a:ext cx="10299479" cy="116686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2600" dirty="0">
                <a:latin typeface="Arial" panose="020B0604020202020204" pitchFamily="34" charset="0"/>
                <a:cs typeface="Arial" panose="020B0604020202020204" pitchFamily="34" charset="0"/>
              </a:rPr>
              <a:t>Each figure on the left has a code next to it. Decide how the code letters match the shapes. Look at the shape on the right and work out its code.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002F3-CBAC-7067-F576-32F823256FA7}"/>
              </a:ext>
            </a:extLst>
          </p:cNvPr>
          <p:cNvSpPr txBox="1"/>
          <p:nvPr/>
        </p:nvSpPr>
        <p:spPr>
          <a:xfrm>
            <a:off x="745432" y="2363056"/>
            <a:ext cx="1836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F25B72"/>
                </a:solidFill>
              </a:rPr>
              <a:t>Practice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A0ECCF-D085-E2CD-0BA5-0ACF7BA40559}"/>
              </a:ext>
            </a:extLst>
          </p:cNvPr>
          <p:cNvGrpSpPr/>
          <p:nvPr/>
        </p:nvGrpSpPr>
        <p:grpSpPr>
          <a:xfrm>
            <a:off x="7633433" y="5505523"/>
            <a:ext cx="2336856" cy="802321"/>
            <a:chOff x="0" y="4079"/>
            <a:chExt cx="941293" cy="538200"/>
          </a:xfrm>
        </p:grpSpPr>
        <p:sp>
          <p:nvSpPr>
            <p:cNvPr id="5" name="Rounded Rectangle 22">
              <a:extLst>
                <a:ext uri="{FF2B5EF4-FFF2-40B4-BE49-F238E27FC236}">
                  <a16:creationId xmlns:a16="http://schemas.microsoft.com/office/drawing/2014/main" id="{69B80CF5-A42F-7CB1-EEBF-B339AF406983}"/>
                </a:ext>
              </a:extLst>
            </p:cNvPr>
            <p:cNvSpPr/>
            <p:nvPr/>
          </p:nvSpPr>
          <p:spPr>
            <a:xfrm>
              <a:off x="0" y="4079"/>
              <a:ext cx="941293" cy="538200"/>
            </a:xfrm>
            <a:prstGeom prst="roundRect">
              <a:avLst/>
            </a:prstGeom>
            <a:solidFill>
              <a:srgbClr val="10A047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0F4D64F7-B4DA-02FA-9336-1208C4797A4B}"/>
                </a:ext>
              </a:extLst>
            </p:cNvPr>
            <p:cNvSpPr txBox="1"/>
            <p:nvPr/>
          </p:nvSpPr>
          <p:spPr>
            <a:xfrm>
              <a:off x="52546" y="56625"/>
              <a:ext cx="888747" cy="4856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Answer: </a:t>
              </a:r>
              <a:r>
                <a:rPr lang="en-US" sz="2800" dirty="0"/>
                <a:t>B</a:t>
              </a:r>
              <a:endParaRPr lang="en-GB" sz="2800" kern="12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63183A8-3AF3-11E5-8FDD-3392D1CF4640}"/>
              </a:ext>
            </a:extLst>
          </p:cNvPr>
          <p:cNvSpPr txBox="1"/>
          <p:nvPr/>
        </p:nvSpPr>
        <p:spPr>
          <a:xfrm>
            <a:off x="745432" y="5298824"/>
            <a:ext cx="551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upper letter signifies the number of squares; the lower letter signifies the number of triangles.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0F5752-71F2-2F86-3D9E-56F0741A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02" y="3013991"/>
            <a:ext cx="10798988" cy="173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9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1D4AA8-A294-A8FF-D769-FC8E2E9D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315" y="5844383"/>
            <a:ext cx="1373685" cy="9541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FAC9AB-9022-50BE-F99B-E1E427B1295E}"/>
              </a:ext>
            </a:extLst>
          </p:cNvPr>
          <p:cNvSpPr/>
          <p:nvPr/>
        </p:nvSpPr>
        <p:spPr>
          <a:xfrm>
            <a:off x="2895599" y="1933663"/>
            <a:ext cx="6400800" cy="3187273"/>
          </a:xfrm>
          <a:prstGeom prst="rect">
            <a:avLst/>
          </a:prstGeom>
          <a:solidFill>
            <a:srgbClr val="F25B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11" name="Add-in 10" title="Breaktime">
                <a:extLst>
                  <a:ext uri="{FF2B5EF4-FFF2-40B4-BE49-F238E27FC236}">
                    <a16:creationId xmlns:a16="http://schemas.microsoft.com/office/drawing/2014/main" id="{72230A75-08EE-914D-6898-10BA2389B1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93491" y="2098548"/>
              <a:ext cx="6005015" cy="285750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1" name="Add-in 10" title="Breaktime">
                <a:extLst>
                  <a:ext uri="{FF2B5EF4-FFF2-40B4-BE49-F238E27FC236}">
                    <a16:creationId xmlns:a16="http://schemas.microsoft.com/office/drawing/2014/main" id="{72230A75-08EE-914D-6898-10BA2389B1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3491" y="2098548"/>
                <a:ext cx="6005015" cy="285750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759596-E17B-1F5C-9B1D-7EB7BE745404}"/>
              </a:ext>
            </a:extLst>
          </p:cNvPr>
          <p:cNvSpPr txBox="1"/>
          <p:nvPr/>
        </p:nvSpPr>
        <p:spPr>
          <a:xfrm>
            <a:off x="2895598" y="645701"/>
            <a:ext cx="64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 have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five minutes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complete NVR Test</a:t>
            </a:r>
          </a:p>
        </p:txBody>
      </p:sp>
    </p:spTree>
    <p:extLst>
      <p:ext uri="{BB962C8B-B14F-4D97-AF65-F5344CB8AC3E}">
        <p14:creationId xmlns:p14="http://schemas.microsoft.com/office/powerpoint/2010/main" val="74402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7F5F0A4-3556-46C7-895A-E0D49E83C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Graphic 1">
            <a:extLst>
              <a:ext uri="{FF2B5EF4-FFF2-40B4-BE49-F238E27FC236}">
                <a16:creationId xmlns:a16="http://schemas.microsoft.com/office/drawing/2014/main" id="{96C5B42E-2B67-4A58-B9AF-78E133889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32707" cap="flat">
            <a:noFill/>
            <a:prstDash val="solid"/>
            <a:miter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8C9B5468-C837-4FF5-A94F-03C1BD52F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5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rgbClr val="7D29E7">
              <a:alpha val="40000"/>
            </a:srgb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2B74F-00A1-4CA5-8EC4-1227D53F6C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9825" y="2113302"/>
            <a:ext cx="7372350" cy="263139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9600" dirty="0">
                <a:latin typeface="Arial" panose="020B0604020202020204" pitchFamily="34" charset="0"/>
                <a:cs typeface="Arial" panose="020B0604020202020204" pitchFamily="34" charset="0"/>
              </a:rPr>
              <a:t>Volume of 3D Shapes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183A3-F135-4D5F-844F-0CE6FE1C5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4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36F6B5C-2B5F-4FEE-8263-34996D29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F846E8-326A-42CF-8EE7-0C4318322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36512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b="1" dirty="0">
                <a:solidFill>
                  <a:srgbClr val="F25B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Volume?</a:t>
            </a:r>
          </a:p>
        </p:txBody>
      </p:sp>
      <p:pic>
        <p:nvPicPr>
          <p:cNvPr id="1026" name="Picture 2" descr="Unit 22 Section 1 : Volume using the Unit Cube">
            <a:extLst>
              <a:ext uri="{FF2B5EF4-FFF2-40B4-BE49-F238E27FC236}">
                <a16:creationId xmlns:a16="http://schemas.microsoft.com/office/drawing/2014/main" id="{586EAF75-F458-41DB-A74E-6CB78A828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2440" y="3007019"/>
            <a:ext cx="3472582" cy="253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CFF541-A1AE-4E77-95AE-B03312D4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195" y="5638800"/>
            <a:ext cx="1609074" cy="11176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A13EE9-599E-417A-9BA1-FF91775071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1642" y="2034263"/>
          <a:ext cx="5796278" cy="416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883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INTS" val="0"/>
  <p:tag name="TIME" val="15"/>
  <p:tag name="QUESTION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ush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webextension1.xml><?xml version="1.0" encoding="utf-8"?>
<we:webextension xmlns:we="http://schemas.microsoft.com/office/webextensions/webextension/2010/11" id="{27A15960-4334-48CA-938F-0B1A2F1305F0}">
  <we:reference id="wa200001661" version="2.1.0.2" store="en-US" storeType="OMEX"/>
  <we:alternateReferences>
    <we:reference id="WA200001661" version="2.1.0.2" store="WA200001661" storeType="OMEX"/>
  </we:alternateReferences>
  <we:properties>
    <we:property name="type" value="&quot;None&quot;"/>
    <we:property name="time" value="300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25821</TotalTime>
  <Words>864</Words>
  <Application>Microsoft Office PowerPoint</Application>
  <PresentationFormat>Widescreen</PresentationFormat>
  <Paragraphs>133</Paragraphs>
  <Slides>23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Century Gothic</vt:lpstr>
      <vt:lpstr>Times New Roman</vt:lpstr>
      <vt:lpstr>Office Theme</vt:lpstr>
      <vt:lpstr>BrushVTI</vt:lpstr>
      <vt:lpstr>2_Office Theme</vt:lpstr>
      <vt:lpstr>PowerPoint Presentation</vt:lpstr>
      <vt:lpstr>Lesson Outline</vt:lpstr>
      <vt:lpstr>Non-Verbal Reasoning</vt:lpstr>
      <vt:lpstr>PowerPoint Presentation</vt:lpstr>
      <vt:lpstr>PowerPoint Presentation</vt:lpstr>
      <vt:lpstr>PowerPoint Presentation</vt:lpstr>
      <vt:lpstr>PowerPoint Presentation</vt:lpstr>
      <vt:lpstr>Volume of 3D Shapes</vt:lpstr>
      <vt:lpstr>What is Volume?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Surface  Area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Have a go at the rest of the maths questions</vt:lpstr>
      <vt:lpstr>Well done for all your hard work today!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 Garnett</dc:creator>
  <cp:lastModifiedBy>hy garnett</cp:lastModifiedBy>
  <cp:revision>435</cp:revision>
  <dcterms:created xsi:type="dcterms:W3CDTF">2021-11-11T12:32:37Z</dcterms:created>
  <dcterms:modified xsi:type="dcterms:W3CDTF">2023-01-29T21:05:22Z</dcterms:modified>
</cp:coreProperties>
</file>